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694" r:id="rId2"/>
  </p:sldMasterIdLst>
  <p:notesMasterIdLst>
    <p:notesMasterId r:id="rId53"/>
  </p:notesMasterIdLst>
  <p:sldIdLst>
    <p:sldId id="356" r:id="rId3"/>
    <p:sldId id="496" r:id="rId4"/>
    <p:sldId id="663" r:id="rId5"/>
    <p:sldId id="748" r:id="rId6"/>
    <p:sldId id="749" r:id="rId7"/>
    <p:sldId id="750" r:id="rId8"/>
    <p:sldId id="393" r:id="rId9"/>
    <p:sldId id="751" r:id="rId10"/>
    <p:sldId id="752" r:id="rId11"/>
    <p:sldId id="799" r:id="rId12"/>
    <p:sldId id="800" r:id="rId13"/>
    <p:sldId id="818" r:id="rId14"/>
    <p:sldId id="816" r:id="rId15"/>
    <p:sldId id="819" r:id="rId16"/>
    <p:sldId id="781" r:id="rId17"/>
    <p:sldId id="784" r:id="rId18"/>
    <p:sldId id="652" r:id="rId19"/>
    <p:sldId id="674" r:id="rId20"/>
    <p:sldId id="653" r:id="rId21"/>
    <p:sldId id="773" r:id="rId22"/>
    <p:sldId id="778" r:id="rId23"/>
    <p:sldId id="792" r:id="rId24"/>
    <p:sldId id="794" r:id="rId25"/>
    <p:sldId id="795" r:id="rId26"/>
    <p:sldId id="753" r:id="rId27"/>
    <p:sldId id="754" r:id="rId28"/>
    <p:sldId id="755" r:id="rId29"/>
    <p:sldId id="756" r:id="rId30"/>
    <p:sldId id="672" r:id="rId31"/>
    <p:sldId id="772" r:id="rId32"/>
    <p:sldId id="827" r:id="rId33"/>
    <p:sldId id="761" r:id="rId34"/>
    <p:sldId id="762" r:id="rId35"/>
    <p:sldId id="763" r:id="rId36"/>
    <p:sldId id="764" r:id="rId37"/>
    <p:sldId id="765" r:id="rId38"/>
    <p:sldId id="766" r:id="rId39"/>
    <p:sldId id="767" r:id="rId40"/>
    <p:sldId id="768" r:id="rId41"/>
    <p:sldId id="769" r:id="rId42"/>
    <p:sldId id="770" r:id="rId43"/>
    <p:sldId id="771" r:id="rId44"/>
    <p:sldId id="403" r:id="rId45"/>
    <p:sldId id="823" r:id="rId46"/>
    <p:sldId id="830" r:id="rId47"/>
    <p:sldId id="824" r:id="rId48"/>
    <p:sldId id="828" r:id="rId49"/>
    <p:sldId id="814" r:id="rId50"/>
    <p:sldId id="832" r:id="rId51"/>
    <p:sldId id="833"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71EB518-59C1-4C39-EF36-CED6974476A0}" name="David Orchard-Webb" initials="DO" userId="cdabaef11c00ce5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505046"/>
    <a:srgbClr val="B22600"/>
    <a:srgbClr val="70AD47"/>
    <a:srgbClr val="4472C4"/>
    <a:srgbClr val="E84C22"/>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AA0D48-3542-4FB0-BAC9-9CC92CBC82D3}" v="178" dt="2024-09-24T23:54:13.164"/>
  </p1510:revLst>
</p1510:revInfo>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70"/>
    <p:restoredTop sz="92993" autoAdjust="0"/>
  </p:normalViewPr>
  <p:slideViewPr>
    <p:cSldViewPr snapToGrid="0" snapToObjects="1">
      <p:cViewPr varScale="1">
        <p:scale>
          <a:sx n="119" d="100"/>
          <a:sy n="119" d="100"/>
        </p:scale>
        <p:origin x="26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8/10/relationships/authors" Targe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6T22:12:29.734"/>
    </inkml:context>
    <inkml:brush xml:id="br0">
      <inkml:brushProperty name="width" value="0.035" units="cm"/>
      <inkml:brushProperty name="height" value="0.035" units="cm"/>
      <inkml:brushProperty name="color" value="#E71224"/>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6T22:15:21.432"/>
    </inkml:context>
    <inkml:brush xml:id="br0">
      <inkml:brushProperty name="width" value="0.035" units="cm"/>
      <inkml:brushProperty name="height" value="0.035" units="cm"/>
      <inkml:brushProperty name="color" value="#E71224"/>
    </inkml:brush>
  </inkml:definitions>
  <inkml:trace contextRef="#ctx0" brushRef="#br0">0 4008 24575,'30'-22'0,"30"-24"0,25-14 0,-27 17 0,10-5 0,4-3 0,5-5 0,3-1-631,-20 14 1,2-2 0,2-2 0,2-1 0,2-3 0,2 1 0,-2-2 0,2 0 0,0-1 630,-7 5 0,1-1 0,2 1 0,0-3 0,0 0 0,1 0 0,-1-1 0,1 0 0,-2 0 0,0 0 0,0-1 0,4-4 0,1 0 0,-1-1 0,0 0 0,0 0 0,-1-1 0,-1 0 0,-2 0 0,-1 1 0,-3-1 44,7-7 1,-2 0 0,0-1 0,-2 0 0,-4 1 0,-1 0 0,-3 0 0,-4 1-45,5-8 0,-6 1 0,-2 0 0,-4 1 0,-3 1 0,-3-1 236,-3 0 1,-3 0-1,-4 1 1,-3 1 0,-3 2-237,4-23 0,-7 2 0,-4 5 0,-6 17 0,-2 3 0,-3 5 0,-2-9 0,-2 7 2877,-1-22-2877,0 34 1252,1 24-1252,2 18 0,3 4 0,3 3 0,7 2 0,6 0 0,6 4 0,1-1 0,-4 0 0,-7 1 0,-9-3 0,-5 0 0,-3-2 0,1 0 0,0 1 0,3 0 0,3-1 0,1 3 0,0-1 0,-3 1 0,-1-2 0,-2-2 0,2-1 0,1 0 0,9-2 0,7-2 0,4 0 0,-3 2 0,-10 0 0,-9 0 0,-6 1 0,-3 1 0,-2 0 0,2 1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6T22:15:23.930"/>
    </inkml:context>
    <inkml:brush xml:id="br0">
      <inkml:brushProperty name="width" value="0.035" units="cm"/>
      <inkml:brushProperty name="height" value="0.035" units="cm"/>
      <inkml:brushProperty name="color" value="#E71224"/>
    </inkml:brush>
  </inkml:definitions>
  <inkml:trace contextRef="#ctx0" brushRef="#br0">51 0 24575,'22'2'0,"2"5"0,8 3 0,-4 4 0,-5-1 0,-5-3 0,-9-3 0,-4-2 0,-5-2 0,-1 2 0,-4-1 0,-5 2 0,-8 1 0,-8 3 0,-7 1 0,0 1 0,2-1 0,8-2 0,7-3 0,8-1 0,4-1 0,2 0 0,1-2 0,1-1 0,3-3 0,1-1 0,0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6T22:15:49.363"/>
    </inkml:context>
    <inkml:brush xml:id="br0">
      <inkml:brushProperty name="width" value="0.035" units="cm"/>
      <inkml:brushProperty name="height" value="0.035" units="cm"/>
      <inkml:brushProperty name="color" value="#E71224"/>
    </inkml:brush>
  </inkml:definitions>
  <inkml:trace contextRef="#ctx0" brushRef="#br0">0 1 24575,'35'0'0,"11"0"0,11 0 0,3 0 0,8 0 0,5 1 0,21 2 0,7 1 0,3 3 0,-18 1 0,3 1 0,0 2 0,0 2 0,-1 2 0,0 1 0,-1 2 0,-2 4 0,-5 1 0,0 2 0,-3 3 0,-2 2 0,14 9 0,-4 4 0,-4 2 0,-9-2 0,-4 2 0,-4 1 0,-7-2 0,-4 1 0,-3 0 0,11 16 0,-7-1 0,-12-8 0,-4-2 0,14 34 0,-16-12 0,-6-4 0,4 1 0,4 3 0,5 0 0,4 1 0,4 1 0,5-3 0,4-7 0,0-11 0,-5-12 0,-8-11 0,-9-9 0,-4-10 0,-3-5 0,1-7 0,5-5 0,8-6 0,7-3 0,1 0 0,-5 6 0,-9 5 0,-5 2 0,-4 2 0,0 0 0,-3 0 0,3 0 0,4 0 0,4 0 0,3 0 0,-2 0 0,-3 0 0,-4 0 0,1 0 0,1 0 0,1 0 0,4 0 0,0 0 0,1 0 0,1 0 0,-1 0 0,-7 0 0,-10 1 0,-12-1 0,-13-2 0,-9-6 0,-8-5 0,-7-5 0,-4-2 0,-1-1 0,1 2 0,3 2 0,5 2 0,4 2 0,2 2 0,4 2 0,4 3 0,5 3 0,7 3 0,5 2 0,4 4 0,3 3 0,4 4 0,3 3 0,5 0 0,6 2 0,3 1 0,-4-2 0,-10-2 0,-11-5 0,-6-4 0,-3 0 0,-1 0 0,1 0 0,-3-1 0,-4 0 0,-8 1 0,-8 3 0,-7 1 0,-2 4 0,1 2 0,5-1 0,7-2 0,4-2 0,5-3 0,1 0 0,2-2 0,2 0 0,1-1 0,1 0 0,0 1 0,1-1 0,1-2 0,2-9 0,-2 4 0,0-6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CF2B60-A650-A240-9969-3833CC7E6942}" type="datetimeFigureOut">
              <a:rPr lang="en-US" smtClean="0"/>
              <a:t>11/21/24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EB8F1-786E-1E4C-8521-6592BFBA63DE}" type="slidenum">
              <a:rPr lang="en-US" smtClean="0"/>
              <a:t>‹#›</a:t>
            </a:fld>
            <a:endParaRPr lang="en-US"/>
          </a:p>
        </p:txBody>
      </p:sp>
    </p:spTree>
    <p:extLst>
      <p:ext uri="{BB962C8B-B14F-4D97-AF65-F5344CB8AC3E}">
        <p14:creationId xmlns:p14="http://schemas.microsoft.com/office/powerpoint/2010/main" val="2452586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6EB8F1-786E-1E4C-8521-6592BFBA63DE}" type="slidenum">
              <a:rPr lang="en-US" smtClean="0"/>
              <a:t>17</a:t>
            </a:fld>
            <a:endParaRPr lang="en-US"/>
          </a:p>
        </p:txBody>
      </p:sp>
    </p:spTree>
    <p:extLst>
      <p:ext uri="{BB962C8B-B14F-4D97-AF65-F5344CB8AC3E}">
        <p14:creationId xmlns:p14="http://schemas.microsoft.com/office/powerpoint/2010/main" val="3036176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6EB8F1-786E-1E4C-8521-6592BFBA63DE}" type="slidenum">
              <a:rPr lang="en-US" smtClean="0"/>
              <a:t>27</a:t>
            </a:fld>
            <a:endParaRPr lang="en-US"/>
          </a:p>
        </p:txBody>
      </p:sp>
    </p:spTree>
    <p:extLst>
      <p:ext uri="{BB962C8B-B14F-4D97-AF65-F5344CB8AC3E}">
        <p14:creationId xmlns:p14="http://schemas.microsoft.com/office/powerpoint/2010/main" val="415907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6EB8F1-786E-1E4C-8521-6592BFBA63DE}" type="slidenum">
              <a:rPr lang="en-US" smtClean="0"/>
              <a:t>29</a:t>
            </a:fld>
            <a:endParaRPr lang="en-US"/>
          </a:p>
        </p:txBody>
      </p:sp>
    </p:spTree>
    <p:extLst>
      <p:ext uri="{BB962C8B-B14F-4D97-AF65-F5344CB8AC3E}">
        <p14:creationId xmlns:p14="http://schemas.microsoft.com/office/powerpoint/2010/main" val="2536193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6EB8F1-786E-1E4C-8521-6592BFBA63DE}" type="slidenum">
              <a:rPr lang="en-US" smtClean="0"/>
              <a:t>30</a:t>
            </a:fld>
            <a:endParaRPr lang="en-US"/>
          </a:p>
        </p:txBody>
      </p:sp>
    </p:spTree>
    <p:extLst>
      <p:ext uri="{BB962C8B-B14F-4D97-AF65-F5344CB8AC3E}">
        <p14:creationId xmlns:p14="http://schemas.microsoft.com/office/powerpoint/2010/main" val="4062664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6EB8F1-786E-1E4C-8521-6592BFBA63DE}" type="slidenum">
              <a:rPr lang="en-US" smtClean="0"/>
              <a:t>46</a:t>
            </a:fld>
            <a:endParaRPr lang="en-US"/>
          </a:p>
        </p:txBody>
      </p:sp>
    </p:spTree>
    <p:extLst>
      <p:ext uri="{BB962C8B-B14F-4D97-AF65-F5344CB8AC3E}">
        <p14:creationId xmlns:p14="http://schemas.microsoft.com/office/powerpoint/2010/main" val="3285377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3E706-F9D2-6C6A-ADF2-9FE6EBB2EF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A9C7AE-DD67-A043-510D-B69BECDCF1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CD7E9-BE58-FC88-D7D0-19FB867BB4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87B6A4-1DAB-3E2E-54BA-3EC85F55E925}"/>
              </a:ext>
            </a:extLst>
          </p:cNvPr>
          <p:cNvSpPr>
            <a:spLocks noGrp="1"/>
          </p:cNvSpPr>
          <p:nvPr>
            <p:ph type="sldNum" sz="quarter" idx="5"/>
          </p:nvPr>
        </p:nvSpPr>
        <p:spPr/>
        <p:txBody>
          <a:bodyPr/>
          <a:lstStyle/>
          <a:p>
            <a:fld id="{FF6EB8F1-786E-1E4C-8521-6592BFBA63DE}" type="slidenum">
              <a:rPr lang="en-US" smtClean="0"/>
              <a:t>47</a:t>
            </a:fld>
            <a:endParaRPr lang="en-US"/>
          </a:p>
        </p:txBody>
      </p:sp>
    </p:spTree>
    <p:extLst>
      <p:ext uri="{BB962C8B-B14F-4D97-AF65-F5344CB8AC3E}">
        <p14:creationId xmlns:p14="http://schemas.microsoft.com/office/powerpoint/2010/main" val="1678084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photos-p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1"/>
          <p:cNvSpPr>
            <a:spLocks noGrp="1"/>
          </p:cNvSpPr>
          <p:nvPr>
            <p:ph type="ctrTitle" hasCustomPrompt="1"/>
          </p:nvPr>
        </p:nvSpPr>
        <p:spPr>
          <a:xfrm>
            <a:off x="360379" y="601091"/>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9" name="Subtitle 2"/>
          <p:cNvSpPr>
            <a:spLocks noGrp="1"/>
          </p:cNvSpPr>
          <p:nvPr>
            <p:ph type="subTitle" idx="1" hasCustomPrompt="1"/>
          </p:nvPr>
        </p:nvSpPr>
        <p:spPr>
          <a:xfrm>
            <a:off x="360379"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br>
              <a:rPr lang="en-US" dirty="0"/>
            </a:br>
            <a:r>
              <a:rPr lang="en-US" dirty="0"/>
              <a:t>subtitle style</a:t>
            </a:r>
          </a:p>
        </p:txBody>
      </p:sp>
    </p:spTree>
    <p:extLst>
      <p:ext uri="{BB962C8B-B14F-4D97-AF65-F5344CB8AC3E}">
        <p14:creationId xmlns:p14="http://schemas.microsoft.com/office/powerpoint/2010/main" val="294882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photos-p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1"/>
          <p:cNvSpPr>
            <a:spLocks noGrp="1"/>
          </p:cNvSpPr>
          <p:nvPr>
            <p:ph type="ctrTitle" hasCustomPrompt="1"/>
          </p:nvPr>
        </p:nvSpPr>
        <p:spPr>
          <a:xfrm>
            <a:off x="360379" y="601091"/>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9" name="Subtitle 2"/>
          <p:cNvSpPr>
            <a:spLocks noGrp="1"/>
          </p:cNvSpPr>
          <p:nvPr>
            <p:ph type="subTitle" idx="1" hasCustomPrompt="1"/>
          </p:nvPr>
        </p:nvSpPr>
        <p:spPr>
          <a:xfrm>
            <a:off x="360379"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br>
              <a:rPr lang="en-US" dirty="0"/>
            </a:br>
            <a:r>
              <a:rPr lang="en-US" dirty="0"/>
              <a:t>subtitle style</a:t>
            </a:r>
          </a:p>
        </p:txBody>
      </p:sp>
    </p:spTree>
    <p:extLst>
      <p:ext uri="{BB962C8B-B14F-4D97-AF65-F5344CB8AC3E}">
        <p14:creationId xmlns:p14="http://schemas.microsoft.com/office/powerpoint/2010/main" val="1649556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699248" y="1264358"/>
            <a:ext cx="7745505" cy="4007555"/>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p:txBody>
      </p:sp>
      <p:sp>
        <p:nvSpPr>
          <p:cNvPr id="8" name="Title 10"/>
          <p:cNvSpPr>
            <a:spLocks noGrp="1"/>
          </p:cNvSpPr>
          <p:nvPr>
            <p:ph type="title"/>
          </p:nvPr>
        </p:nvSpPr>
        <p:spPr>
          <a:xfrm>
            <a:off x="688490" y="366958"/>
            <a:ext cx="7756263" cy="739355"/>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2064273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1"/>
          <p:cNvSpPr>
            <a:spLocks noGrp="1"/>
          </p:cNvSpPr>
          <p:nvPr>
            <p:ph type="title"/>
          </p:nvPr>
        </p:nvSpPr>
        <p:spPr>
          <a:xfrm>
            <a:off x="690041"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edit Master title style</a:t>
            </a:r>
          </a:p>
        </p:txBody>
      </p:sp>
      <p:sp>
        <p:nvSpPr>
          <p:cNvPr id="9" name="Text Placeholder 2"/>
          <p:cNvSpPr>
            <a:spLocks noGrp="1"/>
          </p:cNvSpPr>
          <p:nvPr>
            <p:ph type="body" idx="1"/>
          </p:nvPr>
        </p:nvSpPr>
        <p:spPr>
          <a:xfrm>
            <a:off x="699248" y="3324433"/>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284256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dirty="0"/>
              <a:t>Click to edit Master title style</a:t>
            </a:r>
          </a:p>
        </p:txBody>
      </p:sp>
      <p:sp>
        <p:nvSpPr>
          <p:cNvPr id="11"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2"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3645936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6"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dirty="0"/>
              <a:t>Click to edit Master title style</a:t>
            </a:r>
          </a:p>
        </p:txBody>
      </p:sp>
      <p:sp>
        <p:nvSpPr>
          <p:cNvPr id="7" name="Text Placeholder 2"/>
          <p:cNvSpPr>
            <a:spLocks noGrp="1"/>
          </p:cNvSpPr>
          <p:nvPr>
            <p:ph type="body" idx="1"/>
          </p:nvPr>
        </p:nvSpPr>
        <p:spPr>
          <a:xfrm>
            <a:off x="688491"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3"/>
          <p:cNvSpPr>
            <a:spLocks noGrp="1"/>
          </p:cNvSpPr>
          <p:nvPr>
            <p:ph sz="half" idx="2"/>
          </p:nvPr>
        </p:nvSpPr>
        <p:spPr>
          <a:xfrm>
            <a:off x="688489"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9" name="Text Placeholder 4"/>
          <p:cNvSpPr>
            <a:spLocks noGrp="1"/>
          </p:cNvSpPr>
          <p:nvPr>
            <p:ph type="body" sz="quarter" idx="3"/>
          </p:nvPr>
        </p:nvSpPr>
        <p:spPr>
          <a:xfrm>
            <a:off x="4785879"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6758126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p:cNvSpPr>
            <a:spLocks noGrp="1"/>
          </p:cNvSpPr>
          <p:nvPr>
            <p:ph idx="1"/>
          </p:nvPr>
        </p:nvSpPr>
        <p:spPr>
          <a:xfrm>
            <a:off x="692003" y="559401"/>
            <a:ext cx="3580882"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Master text styles</a:t>
            </a:r>
          </a:p>
        </p:txBody>
      </p:sp>
      <p:sp>
        <p:nvSpPr>
          <p:cNvPr id="6" name="Text Placeholder 3"/>
          <p:cNvSpPr>
            <a:spLocks noGrp="1"/>
          </p:cNvSpPr>
          <p:nvPr>
            <p:ph type="body" sz="half" idx="2"/>
          </p:nvPr>
        </p:nvSpPr>
        <p:spPr>
          <a:xfrm>
            <a:off x="4889813"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048885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8" name="Picture Placeholder 2"/>
          <p:cNvSpPr>
            <a:spLocks noGrp="1"/>
          </p:cNvSpPr>
          <p:nvPr>
            <p:ph type="pic" idx="1"/>
          </p:nvPr>
        </p:nvSpPr>
        <p:spPr>
          <a:xfrm rot="344365">
            <a:off x="773476" y="536674"/>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9" name="Text Placeholder 3"/>
          <p:cNvSpPr>
            <a:spLocks noGrp="1"/>
          </p:cNvSpPr>
          <p:nvPr>
            <p:ph type="body" sz="half" idx="2"/>
          </p:nvPr>
        </p:nvSpPr>
        <p:spPr>
          <a:xfrm>
            <a:off x="688490"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18096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2" descr="PPT-General9.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04842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Custom Photo">
    <p:spTree>
      <p:nvGrpSpPr>
        <p:cNvPr id="1" name=""/>
        <p:cNvGrpSpPr/>
        <p:nvPr/>
      </p:nvGrpSpPr>
      <p:grpSpPr>
        <a:xfrm>
          <a:off x="0" y="0"/>
          <a:ext cx="0" cy="0"/>
          <a:chOff x="0" y="0"/>
          <a:chExt cx="0" cy="0"/>
        </a:xfrm>
      </p:grpSpPr>
      <p:pic>
        <p:nvPicPr>
          <p:cNvPr id="7" name="Picture 6" descr="bgblueonephoto.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Subtitle 2"/>
          <p:cNvSpPr>
            <a:spLocks noGrp="1"/>
          </p:cNvSpPr>
          <p:nvPr>
            <p:ph type="subTitle" idx="1" hasCustomPrompt="1"/>
          </p:nvPr>
        </p:nvSpPr>
        <p:spPr>
          <a:xfrm>
            <a:off x="360378" y="3137687"/>
            <a:ext cx="3658798"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br>
              <a:rPr lang="en-US" dirty="0"/>
            </a:br>
            <a:r>
              <a:rPr lang="en-US" dirty="0"/>
              <a:t>subtitle style</a:t>
            </a:r>
          </a:p>
        </p:txBody>
      </p:sp>
      <p:sp>
        <p:nvSpPr>
          <p:cNvPr id="9" name="Title 1"/>
          <p:cNvSpPr>
            <a:spLocks noGrp="1"/>
          </p:cNvSpPr>
          <p:nvPr>
            <p:ph type="ctrTitle" hasCustomPrompt="1"/>
          </p:nvPr>
        </p:nvSpPr>
        <p:spPr>
          <a:xfrm>
            <a:off x="360379" y="601091"/>
            <a:ext cx="4480563"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10" name="Picture Placeholder 8"/>
          <p:cNvSpPr>
            <a:spLocks noGrp="1" noChangeAspect="1"/>
          </p:cNvSpPr>
          <p:nvPr>
            <p:ph type="pic" sz="quarter" idx="10" hasCustomPrompt="1"/>
          </p:nvPr>
        </p:nvSpPr>
        <p:spPr>
          <a:xfrm>
            <a:off x="1954870" y="0"/>
            <a:ext cx="7201580"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549265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699248" y="1861441"/>
            <a:ext cx="7745505"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p:txBody>
      </p:sp>
      <p:sp>
        <p:nvSpPr>
          <p:cNvPr id="8" name="Title 10"/>
          <p:cNvSpPr>
            <a:spLocks noGrp="1"/>
          </p:cNvSpPr>
          <p:nvPr>
            <p:ph type="title"/>
          </p:nvPr>
        </p:nvSpPr>
        <p:spPr>
          <a:xfrm>
            <a:off x="688490" y="5701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786147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1"/>
          <p:cNvSpPr>
            <a:spLocks noGrp="1"/>
          </p:cNvSpPr>
          <p:nvPr>
            <p:ph type="title"/>
          </p:nvPr>
        </p:nvSpPr>
        <p:spPr>
          <a:xfrm>
            <a:off x="690041"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edit Master title style</a:t>
            </a:r>
          </a:p>
        </p:txBody>
      </p:sp>
      <p:sp>
        <p:nvSpPr>
          <p:cNvPr id="9" name="Text Placeholder 2"/>
          <p:cNvSpPr>
            <a:spLocks noGrp="1"/>
          </p:cNvSpPr>
          <p:nvPr>
            <p:ph type="body" idx="1"/>
          </p:nvPr>
        </p:nvSpPr>
        <p:spPr>
          <a:xfrm>
            <a:off x="699248" y="3324433"/>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003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dirty="0"/>
              <a:t>Click to edit Master title style</a:t>
            </a:r>
          </a:p>
        </p:txBody>
      </p:sp>
      <p:sp>
        <p:nvSpPr>
          <p:cNvPr id="11"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2"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3423993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6"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dirty="0"/>
              <a:t>Click to edit Master title style</a:t>
            </a:r>
          </a:p>
        </p:txBody>
      </p:sp>
      <p:sp>
        <p:nvSpPr>
          <p:cNvPr id="7" name="Text Placeholder 2"/>
          <p:cNvSpPr>
            <a:spLocks noGrp="1"/>
          </p:cNvSpPr>
          <p:nvPr>
            <p:ph type="body" idx="1"/>
          </p:nvPr>
        </p:nvSpPr>
        <p:spPr>
          <a:xfrm>
            <a:off x="688491"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3"/>
          <p:cNvSpPr>
            <a:spLocks noGrp="1"/>
          </p:cNvSpPr>
          <p:nvPr>
            <p:ph sz="half" idx="2"/>
          </p:nvPr>
        </p:nvSpPr>
        <p:spPr>
          <a:xfrm>
            <a:off x="688489"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9" name="Text Placeholder 4"/>
          <p:cNvSpPr>
            <a:spLocks noGrp="1"/>
          </p:cNvSpPr>
          <p:nvPr>
            <p:ph type="body" sz="quarter" idx="3"/>
          </p:nvPr>
        </p:nvSpPr>
        <p:spPr>
          <a:xfrm>
            <a:off x="4785879"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949256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p:cNvSpPr>
            <a:spLocks noGrp="1"/>
          </p:cNvSpPr>
          <p:nvPr>
            <p:ph idx="1"/>
          </p:nvPr>
        </p:nvSpPr>
        <p:spPr>
          <a:xfrm>
            <a:off x="692003" y="559401"/>
            <a:ext cx="3580882"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Master text styles</a:t>
            </a:r>
          </a:p>
        </p:txBody>
      </p:sp>
      <p:sp>
        <p:nvSpPr>
          <p:cNvPr id="6" name="Text Placeholder 3"/>
          <p:cNvSpPr>
            <a:spLocks noGrp="1"/>
          </p:cNvSpPr>
          <p:nvPr>
            <p:ph type="body" sz="half" idx="2"/>
          </p:nvPr>
        </p:nvSpPr>
        <p:spPr>
          <a:xfrm>
            <a:off x="4889813"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59519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8" name="Picture Placeholder 2"/>
          <p:cNvSpPr>
            <a:spLocks noGrp="1"/>
          </p:cNvSpPr>
          <p:nvPr>
            <p:ph type="pic" idx="1"/>
          </p:nvPr>
        </p:nvSpPr>
        <p:spPr>
          <a:xfrm rot="344365">
            <a:off x="773476" y="536674"/>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9" name="Text Placeholder 3"/>
          <p:cNvSpPr>
            <a:spLocks noGrp="1"/>
          </p:cNvSpPr>
          <p:nvPr>
            <p:ph type="body" sz="half" idx="2"/>
          </p:nvPr>
        </p:nvSpPr>
        <p:spPr>
          <a:xfrm>
            <a:off x="688490"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47662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2" descr="PPT-General9.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06529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Custom Photo">
    <p:spTree>
      <p:nvGrpSpPr>
        <p:cNvPr id="1" name=""/>
        <p:cNvGrpSpPr/>
        <p:nvPr/>
      </p:nvGrpSpPr>
      <p:grpSpPr>
        <a:xfrm>
          <a:off x="0" y="0"/>
          <a:ext cx="0" cy="0"/>
          <a:chOff x="0" y="0"/>
          <a:chExt cx="0" cy="0"/>
        </a:xfrm>
      </p:grpSpPr>
      <p:pic>
        <p:nvPicPr>
          <p:cNvPr id="7" name="Picture 6" descr="bgblueonephoto.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Subtitle 2"/>
          <p:cNvSpPr>
            <a:spLocks noGrp="1"/>
          </p:cNvSpPr>
          <p:nvPr>
            <p:ph type="subTitle" idx="1" hasCustomPrompt="1"/>
          </p:nvPr>
        </p:nvSpPr>
        <p:spPr>
          <a:xfrm>
            <a:off x="360378" y="3137687"/>
            <a:ext cx="3658798"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br>
              <a:rPr lang="en-US" dirty="0"/>
            </a:br>
            <a:r>
              <a:rPr lang="en-US" dirty="0"/>
              <a:t>subtitle style</a:t>
            </a:r>
          </a:p>
        </p:txBody>
      </p:sp>
      <p:sp>
        <p:nvSpPr>
          <p:cNvPr id="9" name="Title 1"/>
          <p:cNvSpPr>
            <a:spLocks noGrp="1"/>
          </p:cNvSpPr>
          <p:nvPr>
            <p:ph type="ctrTitle" hasCustomPrompt="1"/>
          </p:nvPr>
        </p:nvSpPr>
        <p:spPr>
          <a:xfrm>
            <a:off x="360379" y="601091"/>
            <a:ext cx="4480563"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10" name="Picture Placeholder 8"/>
          <p:cNvSpPr>
            <a:spLocks noGrp="1" noChangeAspect="1"/>
          </p:cNvSpPr>
          <p:nvPr>
            <p:ph type="pic" sz="quarter" idx="10" hasCustomPrompt="1"/>
          </p:nvPr>
        </p:nvSpPr>
        <p:spPr>
          <a:xfrm>
            <a:off x="1954870" y="0"/>
            <a:ext cx="7201580"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891787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jpe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General11.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630799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General11.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949645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ILab-CVC/YOLO-World"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hyperlink" Target="https://openaccess.thecvf.com/content_iccv_2015/papers/Girshick_Fast_R-CNN_ICCV_2015_paper.pdf" TargetMode="Externa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zhudelong/elevator_button_recognition?tab=readme-ov-file" TargetMode="Externa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zhudelong/elevator_button_recognition" TargetMode="External"/><Relationship Id="rId2" Type="http://schemas.openxmlformats.org/officeDocument/2006/relationships/hyperlink" Target="https://github.com/zhudelong/elevator_button_recognition?tab=readme-ov-file" TargetMode="Externa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customXml" Target="../ink/ink4.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customXml" Target="../ink/ink1.xml"/><Relationship Id="rId10" Type="http://schemas.openxmlformats.org/officeDocument/2006/relationships/customXml" Target="../ink/ink3.xml"/><Relationship Id="rId4" Type="http://schemas.openxmlformats.org/officeDocument/2006/relationships/image" Target="../media/image6.png"/><Relationship Id="rId9" Type="http://schemas.openxmlformats.org/officeDocument/2006/relationships/image" Target="NUL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hyperlink" Target="https://www.huduser.gov/portal/sites/default/files/pdf/accessibility-america-housingStock.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drive/folders/1W_49HId_2FLFH0X9Ry8QiTTyaVt2Y0ks" TargetMode="External"/><Relationship Id="rId2" Type="http://schemas.openxmlformats.org/officeDocument/2006/relationships/hyperlink" Target="https://github.com/kyotovision-public/deepoint" TargetMode="Externa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a:xfrm>
            <a:off x="186621" y="2134268"/>
            <a:ext cx="4385379" cy="1200230"/>
          </a:xfrm>
        </p:spPr>
        <p:txBody>
          <a:bodyPr lIns="91440" tIns="45720" rIns="91440" bIns="45720" anchor="b">
            <a:noAutofit/>
          </a:bodyPr>
          <a:lstStyle/>
          <a:p>
            <a:pPr eaLnBrk="1" hangingPunct="1"/>
            <a:r>
              <a:rPr lang="en-US" sz="2400" dirty="0"/>
              <a:t>Gesture Recognition for Enabling Control of Electrical Devices</a:t>
            </a:r>
            <a:endParaRPr lang="en-US" sz="2400" dirty="0">
              <a:latin typeface="Arial" charset="0"/>
              <a:ea typeface="ＭＳ Ｐゴシック" charset="0"/>
            </a:endParaRPr>
          </a:p>
        </p:txBody>
      </p:sp>
      <p:sp>
        <p:nvSpPr>
          <p:cNvPr id="15362" name="Rectangle 3"/>
          <p:cNvSpPr>
            <a:spLocks noGrp="1" noChangeArrowheads="1"/>
          </p:cNvSpPr>
          <p:nvPr>
            <p:ph type="subTitle" idx="1"/>
          </p:nvPr>
        </p:nvSpPr>
        <p:spPr>
          <a:xfrm>
            <a:off x="186621" y="3732729"/>
            <a:ext cx="4058106" cy="1752600"/>
          </a:xfrm>
        </p:spPr>
        <p:txBody>
          <a:bodyPr/>
          <a:lstStyle/>
          <a:p>
            <a:pPr eaLnBrk="1" hangingPunct="1"/>
            <a:r>
              <a:rPr lang="en-US" sz="2400" dirty="0">
                <a:latin typeface="Arial" charset="0"/>
                <a:ea typeface="ＭＳ Ｐゴシック" charset="0"/>
              </a:rPr>
              <a:t>David T. Tung</a:t>
            </a:r>
          </a:p>
          <a:p>
            <a:pPr eaLnBrk="1" hangingPunct="1"/>
            <a:r>
              <a:rPr lang="en-US" sz="1400" dirty="0">
                <a:latin typeface="Arial" charset="0"/>
                <a:ea typeface="ＭＳ Ｐゴシック" charset="0"/>
              </a:rPr>
              <a:t>11/23/2024</a:t>
            </a:r>
          </a:p>
        </p:txBody>
      </p:sp>
      <p:sp>
        <p:nvSpPr>
          <p:cNvPr id="15365" name="Slide Number Placeholder 1"/>
          <p:cNvSpPr>
            <a:spLocks noGrp="1"/>
          </p:cNvSpPr>
          <p:nvPr>
            <p:ph type="sldNum" sz="quarter" idx="4294967295"/>
          </p:nvPr>
        </p:nvSpPr>
        <p:spPr>
          <a:xfrm>
            <a:off x="7010400" y="6356354"/>
            <a:ext cx="2133600"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dirty="0">
                <a:solidFill>
                  <a:prstClr val="black"/>
                </a:solidFill>
              </a:rPr>
              <a:t>1</a:t>
            </a:r>
          </a:p>
        </p:txBody>
      </p:sp>
    </p:spTree>
    <p:extLst>
      <p:ext uri="{BB962C8B-B14F-4D97-AF65-F5344CB8AC3E}">
        <p14:creationId xmlns:p14="http://schemas.microsoft.com/office/powerpoint/2010/main" val="2539919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3392279"/>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Cheng, T., Song, L., Ge, Y., Liu, W., Wang, X., &amp; Shan, Y. (2024). </a:t>
                      </a:r>
                      <a:r>
                        <a:rPr lang="en-US" sz="1200" b="1" i="0" kern="1200" dirty="0">
                          <a:solidFill>
                            <a:schemeClr val="dk1"/>
                          </a:solidFill>
                          <a:effectLst/>
                          <a:latin typeface="+mn-lt"/>
                          <a:ea typeface="+mn-ea"/>
                          <a:cs typeface="+mn-cs"/>
                        </a:rPr>
                        <a:t>Yolo-world</a:t>
                      </a:r>
                      <a:r>
                        <a:rPr lang="en-US" sz="1200" b="0" i="0" kern="1200" dirty="0">
                          <a:solidFill>
                            <a:schemeClr val="dk1"/>
                          </a:solidFill>
                          <a:effectLst/>
                          <a:latin typeface="+mn-lt"/>
                          <a:ea typeface="+mn-ea"/>
                          <a:cs typeface="+mn-cs"/>
                        </a:rPr>
                        <a:t>: Real-time open-vocabulary object detection. In </a:t>
                      </a:r>
                      <a:r>
                        <a:rPr lang="en-US" sz="1200" b="0" i="1" kern="1200" dirty="0">
                          <a:solidFill>
                            <a:schemeClr val="dk1"/>
                          </a:solidFill>
                          <a:effectLst/>
                          <a:latin typeface="+mn-lt"/>
                          <a:ea typeface="+mn-ea"/>
                          <a:cs typeface="+mn-cs"/>
                        </a:rPr>
                        <a:t>Proceedings of the IEEE/CVF Conference on Computer Vision and Pattern Recognition</a:t>
                      </a:r>
                      <a:r>
                        <a:rPr lang="en-US" sz="1200" b="0" i="0" kern="1200" dirty="0">
                          <a:solidFill>
                            <a:schemeClr val="dk1"/>
                          </a:solidFill>
                          <a:effectLst/>
                          <a:latin typeface="+mn-lt"/>
                          <a:ea typeface="+mn-ea"/>
                          <a:cs typeface="+mn-cs"/>
                        </a:rPr>
                        <a:t> (pp. 16901-16911)</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77826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r>
                        <a:rPr lang="en-US" sz="1200" b="0" i="0" kern="1200" dirty="0">
                          <a:solidFill>
                            <a:schemeClr val="dk1"/>
                          </a:solidFill>
                          <a:effectLst/>
                          <a:latin typeface="+mn-lt"/>
                          <a:ea typeface="+mn-ea"/>
                          <a:cs typeface="+mn-cs"/>
                        </a:rPr>
                        <a:t>YOLO-World an innovative approach that enhances YOLO with open-vocabulary detection capabilities through vision-language modeling and pre-training on large-scale datasets.</a:t>
                      </a:r>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Object detection</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CVPR 2024</a:t>
                      </a:r>
                    </a:p>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dirty="0">
                          <a:hlinkClick r:id="rId2"/>
                        </a:rPr>
                        <a:t>https://github.com/AILab-CVC/YOLO-World</a:t>
                      </a:r>
                      <a:endParaRPr lang="en-US" sz="1200" dirty="0"/>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Highly relevant in object detection</a:t>
                      </a:r>
                    </a:p>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a:t>Annotated Bibliography</a:t>
            </a:r>
            <a:endParaRPr lang="en-US" sz="3600" dirty="0"/>
          </a:p>
        </p:txBody>
      </p:sp>
    </p:spTree>
    <p:extLst>
      <p:ext uri="{BB962C8B-B14F-4D97-AF65-F5344CB8AC3E}">
        <p14:creationId xmlns:p14="http://schemas.microsoft.com/office/powerpoint/2010/main" val="2727899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64857785"/>
              </p:ext>
            </p:extLst>
          </p:nvPr>
        </p:nvGraphicFramePr>
        <p:xfrm>
          <a:off x="306721" y="931496"/>
          <a:ext cx="8335254" cy="3626110"/>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err="1">
                          <a:solidFill>
                            <a:schemeClr val="dk1"/>
                          </a:solidFill>
                          <a:effectLst/>
                          <a:latin typeface="+mn-lt"/>
                          <a:ea typeface="+mn-ea"/>
                          <a:cs typeface="+mn-cs"/>
                        </a:rPr>
                        <a:t>Girshick</a:t>
                      </a:r>
                      <a:r>
                        <a:rPr lang="en-US" sz="1200" b="0" i="0" kern="1200" dirty="0">
                          <a:solidFill>
                            <a:schemeClr val="dk1"/>
                          </a:solidFill>
                          <a:effectLst/>
                          <a:latin typeface="+mn-lt"/>
                          <a:ea typeface="+mn-ea"/>
                          <a:cs typeface="+mn-cs"/>
                        </a:rPr>
                        <a:t>, R. (2015). Fast </a:t>
                      </a:r>
                      <a:r>
                        <a:rPr lang="en-US" sz="1200" b="1" i="0" kern="1200" dirty="0">
                          <a:solidFill>
                            <a:schemeClr val="dk1"/>
                          </a:solidFill>
                          <a:effectLst/>
                          <a:latin typeface="+mn-lt"/>
                          <a:ea typeface="+mn-ea"/>
                          <a:cs typeface="+mn-cs"/>
                        </a:rPr>
                        <a:t>r-</a:t>
                      </a:r>
                      <a:r>
                        <a:rPr lang="en-US" sz="1200" b="1" i="0" kern="1200" dirty="0" err="1">
                          <a:solidFill>
                            <a:schemeClr val="dk1"/>
                          </a:solidFill>
                          <a:effectLst/>
                          <a:latin typeface="+mn-lt"/>
                          <a:ea typeface="+mn-ea"/>
                          <a:cs typeface="+mn-cs"/>
                        </a:rPr>
                        <a:t>cnn</a:t>
                      </a:r>
                      <a:r>
                        <a:rPr lang="en-US" sz="1200" b="0" i="0" kern="1200" dirty="0">
                          <a:solidFill>
                            <a:schemeClr val="dk1"/>
                          </a:solidFill>
                          <a:effectLst/>
                          <a:latin typeface="+mn-lt"/>
                          <a:ea typeface="+mn-ea"/>
                          <a:cs typeface="+mn-cs"/>
                        </a:rPr>
                        <a:t>. In </a:t>
                      </a:r>
                      <a:r>
                        <a:rPr lang="en-US" sz="1200" b="0" i="1" kern="1200" dirty="0">
                          <a:solidFill>
                            <a:schemeClr val="dk1"/>
                          </a:solidFill>
                          <a:effectLst/>
                          <a:latin typeface="+mn-lt"/>
                          <a:ea typeface="+mn-ea"/>
                          <a:cs typeface="+mn-cs"/>
                        </a:rPr>
                        <a:t>Proceedings of the IEEE international conference on computer vision</a:t>
                      </a:r>
                      <a:r>
                        <a:rPr lang="en-US" sz="1200" b="0" i="0" kern="1200" dirty="0">
                          <a:solidFill>
                            <a:schemeClr val="dk1"/>
                          </a:solidFill>
                          <a:effectLst/>
                          <a:latin typeface="+mn-lt"/>
                          <a:ea typeface="+mn-ea"/>
                          <a:cs typeface="+mn-cs"/>
                        </a:rPr>
                        <a:t> (pp. 1440-1448). </a:t>
                      </a:r>
                      <a:r>
                        <a:rPr lang="en-US" sz="1200" b="0" i="0" kern="1200" dirty="0">
                          <a:solidFill>
                            <a:schemeClr val="dk1"/>
                          </a:solidFill>
                          <a:effectLst/>
                          <a:latin typeface="+mn-lt"/>
                          <a:ea typeface="+mn-ea"/>
                          <a:cs typeface="+mn-cs"/>
                          <a:hlinkClick r:id="rId2"/>
                        </a:rPr>
                        <a:t>https://openaccess.thecvf.com/content_iccv_2015/papers/Girshick_Fast_R-CNN_ICCV_2015_paper.pdf</a:t>
                      </a:r>
                      <a:endParaRPr lang="en-US" sz="1200" b="0" i="0" kern="1200" dirty="0">
                        <a:solidFill>
                          <a:schemeClr val="dk1"/>
                        </a:solidFill>
                        <a:effectLst/>
                        <a:latin typeface="+mn-lt"/>
                        <a:ea typeface="+mn-ea"/>
                        <a:cs typeface="+mn-cs"/>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r>
                        <a:rPr lang="en-US" sz="1200" dirty="0"/>
                        <a:t>Fast R-CNN builds on previous work to efficiently classify object proposals using deep convolutional networks. Compared to previous work, Fast R-CNN employs several innovations to improve training and testing speed while also increasing detection accuracy.</a:t>
                      </a:r>
                      <a:endParaRPr lang="en-US" sz="1200" b="0" i="0" kern="1200" dirty="0">
                        <a:solidFill>
                          <a:schemeClr val="dk1"/>
                        </a:solidFill>
                        <a:effectLst/>
                        <a:latin typeface="+mn-lt"/>
                        <a:ea typeface="+mn-ea"/>
                        <a:cs typeface="+mn-cs"/>
                      </a:endParaRPr>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b="0" i="0" kern="1200" dirty="0">
                          <a:solidFill>
                            <a:schemeClr val="dk1"/>
                          </a:solidFill>
                          <a:effectLst/>
                          <a:latin typeface="+mn-lt"/>
                          <a:ea typeface="+mn-ea"/>
                          <a:cs typeface="+mn-cs"/>
                        </a:rPr>
                        <a:t>CNN, Object detection</a:t>
                      </a:r>
                      <a:endParaRPr lang="en-US" sz="1200" kern="1200" dirty="0"/>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ICCV 2015</a:t>
                      </a:r>
                    </a:p>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https://</a:t>
                      </a:r>
                      <a:r>
                        <a:rPr lang="en-US" sz="1200" kern="1200" dirty="0" err="1"/>
                        <a:t>github.com</a:t>
                      </a:r>
                      <a:r>
                        <a:rPr lang="en-US" sz="1200" kern="1200" dirty="0"/>
                        <a:t>/</a:t>
                      </a:r>
                      <a:r>
                        <a:rPr lang="en-US" sz="1200" kern="1200" dirty="0" err="1"/>
                        <a:t>rbgirshick</a:t>
                      </a:r>
                      <a:r>
                        <a:rPr lang="en-US" sz="1200" kern="1200" dirty="0"/>
                        <a:t>/fast-</a:t>
                      </a:r>
                      <a:r>
                        <a:rPr lang="en-US" sz="1200" kern="1200" dirty="0" err="1"/>
                        <a:t>rcnn</a:t>
                      </a:r>
                      <a:endParaRPr lang="en-US" sz="1200" kern="1200" dirty="0"/>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Highly relevant in object detection</a:t>
                      </a:r>
                    </a:p>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a:t>Annotated Bibliography</a:t>
            </a:r>
            <a:endParaRPr lang="en-US" sz="3600" dirty="0"/>
          </a:p>
        </p:txBody>
      </p:sp>
    </p:spTree>
    <p:extLst>
      <p:ext uri="{BB962C8B-B14F-4D97-AF65-F5344CB8AC3E}">
        <p14:creationId xmlns:p14="http://schemas.microsoft.com/office/powerpoint/2010/main" val="1361574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93267-8050-4BAA-4321-A2419DB9A30D}"/>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4D412FC-49F4-63DB-FB94-09C0529584AB}"/>
              </a:ext>
            </a:extLst>
          </p:cNvPr>
          <p:cNvGraphicFramePr>
            <a:graphicFrameLocks noGrp="1"/>
          </p:cNvGraphicFramePr>
          <p:nvPr>
            <p:ph idx="1"/>
          </p:nvPr>
        </p:nvGraphicFramePr>
        <p:xfrm>
          <a:off x="306721" y="931496"/>
          <a:ext cx="8335254" cy="3711294"/>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dirty="0">
                          <a:solidFill>
                            <a:schemeClr val="dk1"/>
                          </a:solidFill>
                          <a:effectLst/>
                          <a:latin typeface="+mn-lt"/>
                          <a:ea typeface="+mn-ea"/>
                          <a:cs typeface="+mn-cs"/>
                        </a:rPr>
                        <a:t>Constantin, S., </a:t>
                      </a:r>
                      <a:r>
                        <a:rPr lang="en-US" sz="1100" b="0" i="0" kern="1200" dirty="0" err="1">
                          <a:solidFill>
                            <a:schemeClr val="dk1"/>
                          </a:solidFill>
                          <a:effectLst/>
                          <a:latin typeface="+mn-lt"/>
                          <a:ea typeface="+mn-ea"/>
                          <a:cs typeface="+mn-cs"/>
                        </a:rPr>
                        <a:t>Eyiokur</a:t>
                      </a:r>
                      <a:r>
                        <a:rPr lang="en-US" sz="1100" b="0" i="0" kern="1200" dirty="0">
                          <a:solidFill>
                            <a:schemeClr val="dk1"/>
                          </a:solidFill>
                          <a:effectLst/>
                          <a:latin typeface="+mn-lt"/>
                          <a:ea typeface="+mn-ea"/>
                          <a:cs typeface="+mn-cs"/>
                        </a:rPr>
                        <a:t>, F. I., </a:t>
                      </a:r>
                      <a:r>
                        <a:rPr lang="en-US" sz="1100" b="0" i="0" kern="1200" dirty="0" err="1">
                          <a:solidFill>
                            <a:schemeClr val="dk1"/>
                          </a:solidFill>
                          <a:effectLst/>
                          <a:latin typeface="+mn-lt"/>
                          <a:ea typeface="+mn-ea"/>
                          <a:cs typeface="+mn-cs"/>
                        </a:rPr>
                        <a:t>Yaman</a:t>
                      </a:r>
                      <a:r>
                        <a:rPr lang="en-US" sz="1100" b="0" i="0" kern="1200" dirty="0">
                          <a:solidFill>
                            <a:schemeClr val="dk1"/>
                          </a:solidFill>
                          <a:effectLst/>
                          <a:latin typeface="+mn-lt"/>
                          <a:ea typeface="+mn-ea"/>
                          <a:cs typeface="+mn-cs"/>
                        </a:rPr>
                        <a:t>, D., </a:t>
                      </a:r>
                      <a:r>
                        <a:rPr lang="en-US" sz="1100" b="0" i="0" kern="1200" dirty="0" err="1">
                          <a:solidFill>
                            <a:schemeClr val="dk1"/>
                          </a:solidFill>
                          <a:effectLst/>
                          <a:latin typeface="+mn-lt"/>
                          <a:ea typeface="+mn-ea"/>
                          <a:cs typeface="+mn-cs"/>
                        </a:rPr>
                        <a:t>Bärmann</a:t>
                      </a:r>
                      <a:r>
                        <a:rPr lang="en-US" sz="1100" b="0" i="0" kern="1200" dirty="0">
                          <a:solidFill>
                            <a:schemeClr val="dk1"/>
                          </a:solidFill>
                          <a:effectLst/>
                          <a:latin typeface="+mn-lt"/>
                          <a:ea typeface="+mn-ea"/>
                          <a:cs typeface="+mn-cs"/>
                        </a:rPr>
                        <a:t>, L., &amp; Waibel, A. (2022, October). Interactive multimodal robot dialog using pointing gesture recognition. In </a:t>
                      </a:r>
                      <a:r>
                        <a:rPr lang="en-US" sz="1100" b="0" i="1" kern="1200" dirty="0">
                          <a:solidFill>
                            <a:schemeClr val="dk1"/>
                          </a:solidFill>
                          <a:effectLst/>
                          <a:latin typeface="+mn-lt"/>
                          <a:ea typeface="+mn-ea"/>
                          <a:cs typeface="+mn-cs"/>
                        </a:rPr>
                        <a:t>European conference on computer vision</a:t>
                      </a:r>
                      <a:r>
                        <a:rPr lang="en-US" sz="1100" b="0" i="0" kern="1200" dirty="0">
                          <a:solidFill>
                            <a:schemeClr val="dk1"/>
                          </a:solidFill>
                          <a:effectLst/>
                          <a:latin typeface="+mn-lt"/>
                          <a:ea typeface="+mn-ea"/>
                          <a:cs typeface="+mn-cs"/>
                        </a:rPr>
                        <a:t> (pp. 640-657). Cham: Springer Nature Switzerland.</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r>
                        <a:rPr lang="en-US" sz="1100" dirty="0"/>
                        <a:t>In this work, we tackle this problem and present a system for interactive, multimodal, task-oriented robot dialog using pointing gesture recognition. Specifically, we propose a pipeline constituted of state-of-the-art computer vision components to recognize objects, hands, hand orientation as well as human pose, and combine this information to identify not only pointing gesture presence but also the objects which are pointed at.</a:t>
                      </a:r>
                      <a:endParaRPr lang="en-US" sz="1100" b="0" i="0" kern="1200" dirty="0">
                        <a:solidFill>
                          <a:schemeClr val="dk1"/>
                        </a:solidFill>
                        <a:effectLst/>
                        <a:latin typeface="+mn-lt"/>
                        <a:ea typeface="+mn-ea"/>
                        <a:cs typeface="+mn-cs"/>
                      </a:endParaRPr>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marR="0" lvl="0" indent="0" algn="l" defTabSz="533400" rtl="0" eaLnBrk="1" fontAlgn="auto" latinLnBrk="0" hangingPunct="1">
                        <a:lnSpc>
                          <a:spcPct val="90000"/>
                        </a:lnSpc>
                        <a:spcBef>
                          <a:spcPct val="0"/>
                        </a:spcBef>
                        <a:spcAft>
                          <a:spcPct val="15000"/>
                        </a:spcAft>
                        <a:buClrTx/>
                        <a:buSzTx/>
                        <a:buFontTx/>
                        <a:buNone/>
                        <a:tabLst/>
                        <a:defRPr/>
                      </a:pPr>
                      <a:r>
                        <a:rPr lang="en-US" sz="1200" kern="1200" dirty="0"/>
                        <a:t>Machine Learning, CNN, Transformer</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ECCV 2022</a:t>
                      </a:r>
                    </a:p>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lang="en-US" sz="1200" kern="1200" dirty="0"/>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2BDAA778-7B05-39C5-D299-BF07BC9B8AC2}"/>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a:t>Annotated Bibliography</a:t>
            </a:r>
            <a:endParaRPr lang="en-US" sz="3600" dirty="0"/>
          </a:p>
        </p:txBody>
      </p:sp>
    </p:spTree>
    <p:extLst>
      <p:ext uri="{BB962C8B-B14F-4D97-AF65-F5344CB8AC3E}">
        <p14:creationId xmlns:p14="http://schemas.microsoft.com/office/powerpoint/2010/main" val="1571416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09927739"/>
              </p:ext>
            </p:extLst>
          </p:nvPr>
        </p:nvGraphicFramePr>
        <p:xfrm>
          <a:off x="306721" y="931496"/>
          <a:ext cx="8335254" cy="3670846"/>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effectLst/>
                          <a:latin typeface="Arial" panose="020B0604020202020204" pitchFamily="34" charset="0"/>
                        </a:rPr>
                        <a:t>Xie, P., Chen, S., Hu, D., Dai, Y., Yang, K., &amp; Wang, G. (2024). Target-Oriented Object Grasping via Multimodal Human Guidance. </a:t>
                      </a:r>
                      <a:r>
                        <a:rPr lang="en-US" sz="1100" i="1" dirty="0" err="1">
                          <a:effectLst/>
                          <a:latin typeface="Arial" panose="020B0604020202020204" pitchFamily="34" charset="0"/>
                        </a:rPr>
                        <a:t>arXiv</a:t>
                      </a:r>
                      <a:r>
                        <a:rPr lang="en-US" sz="1100" i="1" dirty="0">
                          <a:effectLst/>
                          <a:latin typeface="Arial" panose="020B0604020202020204" pitchFamily="34" charset="0"/>
                        </a:rPr>
                        <a:t> preprint arXiv:2408.11138</a:t>
                      </a:r>
                      <a:r>
                        <a:rPr lang="en-US" sz="1100" dirty="0">
                          <a:effectLst/>
                          <a:latin typeface="Arial" panose="020B0604020202020204" pitchFamily="34" charset="0"/>
                        </a:rPr>
                        <a:t>.</a:t>
                      </a:r>
                    </a:p>
                    <a:p>
                      <a:endParaRPr lang="en-US" dirty="0"/>
                    </a:p>
                  </a:txBody>
                  <a:tcPr/>
                </a:tc>
                <a:tc>
                  <a:txBody>
                    <a:bodyPr/>
                    <a:lstStyle/>
                    <a:p>
                      <a:endParaRPr lang="en-US"/>
                    </a:p>
                  </a:txBody>
                  <a:tcPr/>
                </a:tc>
                <a:extLst>
                  <a:ext uri="{0D108BD9-81ED-4DB2-BD59-A6C34878D82A}">
                    <a16:rowId xmlns:a16="http://schemas.microsoft.com/office/drawing/2014/main" val="10001"/>
                  </a:ext>
                </a:extLst>
              </a:tr>
              <a:tr h="61473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pPr fontAlgn="t"/>
                      <a:r>
                        <a:rPr lang="en-US" sz="1100" dirty="0"/>
                        <a:t>In this paper, we propose a system designed for target-oriented grasping that responds to humans’ interactive, multimodal guidance instructions</a:t>
                      </a:r>
                      <a:endParaRPr lang="en-US" sz="1100" dirty="0">
                        <a:effectLst/>
                        <a:latin typeface="Arial" panose="020B0604020202020204" pitchFamily="34" charset="0"/>
                      </a:endParaRPr>
                    </a:p>
                  </a:txBody>
                  <a:tcPr marT="76200" marB="76200"/>
                </a:tc>
                <a:tc>
                  <a:txBody>
                    <a:bodyPr/>
                    <a:lstStyle/>
                    <a:p>
                      <a:endParaRPr lang="en-US"/>
                    </a:p>
                  </a:txBody>
                  <a:tcPr/>
                </a:tc>
                <a:extLst>
                  <a:ext uri="{0D108BD9-81ED-4DB2-BD59-A6C34878D82A}">
                    <a16:rowId xmlns:a16="http://schemas.microsoft.com/office/drawing/2014/main" val="2076857690"/>
                  </a:ext>
                </a:extLst>
              </a:tr>
              <a:tr h="0">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t>Machine Learning, CNN, Transformer</a:t>
                      </a:r>
                    </a:p>
                    <a:p>
                      <a:pPr algn="l" fontAlgn="t"/>
                      <a:endParaRPr lang="en-US" b="0" dirty="0">
                        <a:solidFill>
                          <a:srgbClr val="777777"/>
                        </a:solidFill>
                        <a:effectLst/>
                      </a:endParaRPr>
                    </a:p>
                  </a:txBody>
                  <a:tcPr marR="152400" marT="76200" marB="76200"/>
                </a:tc>
                <a:tc>
                  <a:txBody>
                    <a:bodyPr/>
                    <a:lstStyle/>
                    <a:p>
                      <a:pPr fontAlgn="t"/>
                      <a:endParaRPr lang="en-US" dirty="0">
                        <a:effectLst/>
                        <a:latin typeface="Arial" panose="020B0604020202020204" pitchFamily="34" charset="0"/>
                      </a:endParaRPr>
                    </a:p>
                  </a:txBody>
                  <a:tcPr marT="76200" marB="76200"/>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dirty="0"/>
                        <a:t>Tsinghua University 2024</a:t>
                      </a:r>
                      <a:endParaRPr lang="en-US" sz="1200" kern="1200" dirty="0"/>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Highly relevant in object detection</a:t>
                      </a:r>
                    </a:p>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a:t>Annotated Bibliography</a:t>
            </a:r>
            <a:endParaRPr lang="en-US" sz="3600" dirty="0"/>
          </a:p>
        </p:txBody>
      </p:sp>
    </p:spTree>
    <p:extLst>
      <p:ext uri="{BB962C8B-B14F-4D97-AF65-F5344CB8AC3E}">
        <p14:creationId xmlns:p14="http://schemas.microsoft.com/office/powerpoint/2010/main" val="1246792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BFCC-1232-9506-E0D5-ABD2FAB6D757}"/>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6B1501E-351E-83CE-E391-C9E0874F457D}"/>
              </a:ext>
            </a:extLst>
          </p:cNvPr>
          <p:cNvGraphicFramePr>
            <a:graphicFrameLocks noGrp="1"/>
          </p:cNvGraphicFramePr>
          <p:nvPr>
            <p:ph idx="1"/>
            <p:extLst>
              <p:ext uri="{D42A27DB-BD31-4B8C-83A1-F6EECF244321}">
                <p14:modId xmlns:p14="http://schemas.microsoft.com/office/powerpoint/2010/main" val="66499854"/>
              </p:ext>
            </p:extLst>
          </p:nvPr>
        </p:nvGraphicFramePr>
        <p:xfrm>
          <a:off x="306721" y="931496"/>
          <a:ext cx="8335254" cy="4442950"/>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r>
                        <a:rPr lang="en-US" sz="1200" b="0" i="0" kern="1200" dirty="0">
                          <a:solidFill>
                            <a:schemeClr val="dk1"/>
                          </a:solidFill>
                          <a:effectLst/>
                          <a:latin typeface="+mn-lt"/>
                          <a:ea typeface="+mn-ea"/>
                          <a:cs typeface="+mn-cs"/>
                        </a:rPr>
                        <a:t>Zou, C., Wang, B., Hu, Y., Liu, J., Wu, Q., Zhao, Y., ... &amp; Sun, J. (2021). End-to-end human object interaction detection with hoi transformer. In </a:t>
                      </a:r>
                      <a:r>
                        <a:rPr lang="en-US" sz="1200" b="0" i="1" kern="1200" dirty="0">
                          <a:solidFill>
                            <a:schemeClr val="dk1"/>
                          </a:solidFill>
                          <a:effectLst/>
                          <a:latin typeface="+mn-lt"/>
                          <a:ea typeface="+mn-ea"/>
                          <a:cs typeface="+mn-cs"/>
                        </a:rPr>
                        <a:t>Proceedings of the IEEE/CVF conference on computer vision and pattern recognition</a:t>
                      </a:r>
                      <a:r>
                        <a:rPr lang="en-US" sz="1200" b="0" i="0" kern="1200" dirty="0">
                          <a:solidFill>
                            <a:schemeClr val="dk1"/>
                          </a:solidFill>
                          <a:effectLst/>
                          <a:latin typeface="+mn-lt"/>
                          <a:ea typeface="+mn-ea"/>
                          <a:cs typeface="+mn-cs"/>
                        </a:rPr>
                        <a:t> (pp. 11825-11834).</a:t>
                      </a:r>
                      <a:endParaRPr lang="en-US" sz="1200" dirty="0"/>
                    </a:p>
                  </a:txBody>
                  <a:tcPr/>
                </a:tc>
                <a:tc>
                  <a:txBody>
                    <a:bodyPr/>
                    <a:lstStyle/>
                    <a:p>
                      <a:endParaRPr lang="en-US"/>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200" i="1" kern="1200" dirty="0">
                          <a:solidFill>
                            <a:schemeClr val="dk1"/>
                          </a:solidFill>
                          <a:effectLst/>
                          <a:latin typeface="+mn-lt"/>
                          <a:ea typeface="+mn-ea"/>
                          <a:cs typeface="+mn-cs"/>
                        </a:rPr>
                        <a:t>We propose HOI Transformer to tackle human object in- </a:t>
                      </a:r>
                      <a:r>
                        <a:rPr lang="en-US" sz="1200" i="1" kern="1200" dirty="0" err="1">
                          <a:solidFill>
                            <a:schemeClr val="dk1"/>
                          </a:solidFill>
                          <a:effectLst/>
                          <a:latin typeface="+mn-lt"/>
                          <a:ea typeface="+mn-ea"/>
                          <a:cs typeface="+mn-cs"/>
                        </a:rPr>
                        <a:t>teraction</a:t>
                      </a:r>
                      <a:r>
                        <a:rPr lang="en-US" sz="1200" i="1" kern="1200" dirty="0">
                          <a:solidFill>
                            <a:schemeClr val="dk1"/>
                          </a:solidFill>
                          <a:effectLst/>
                          <a:latin typeface="+mn-lt"/>
                          <a:ea typeface="+mn-ea"/>
                          <a:cs typeface="+mn-cs"/>
                        </a:rPr>
                        <a:t> (HOI) detection in an end-to-end manner. Cur- rent approaches either decouple HOI task into separated stages of object detection and interaction classification or introduce surrogate interaction problem. In contrast, our method, named HOI Transformer, streamlines the HOI pipeline by eliminating the need for many hand-designed components. </a:t>
                      </a:r>
                      <a:endParaRPr lang="en-US" sz="1200" dirty="0"/>
                    </a:p>
                    <a:p>
                      <a:pPr fontAlgn="t"/>
                      <a:endParaRPr lang="en-US" sz="1200" dirty="0">
                        <a:effectLst/>
                        <a:latin typeface="Arial" panose="020B0604020202020204" pitchFamily="34" charset="0"/>
                      </a:endParaRPr>
                    </a:p>
                  </a:txBody>
                  <a:tcPr marT="76200" marB="76200"/>
                </a:tc>
                <a:tc>
                  <a:txBody>
                    <a:bodyPr/>
                    <a:lstStyle/>
                    <a:p>
                      <a:endParaRPr lang="en-US"/>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t>Machine Learning, CNN, Transformer</a:t>
                      </a:r>
                    </a:p>
                    <a:p>
                      <a:pPr algn="l" fontAlgn="t"/>
                      <a:endParaRPr lang="en-US" b="0" dirty="0">
                        <a:solidFill>
                          <a:srgbClr val="777777"/>
                        </a:solidFill>
                        <a:effectLst/>
                      </a:endParaRPr>
                    </a:p>
                  </a:txBody>
                  <a:tcPr marR="152400" marT="76200" marB="76200"/>
                </a:tc>
                <a:tc>
                  <a:txBody>
                    <a:bodyPr/>
                    <a:lstStyle/>
                    <a:p>
                      <a:pPr fontAlgn="t"/>
                      <a:endParaRPr lang="en-US" dirty="0">
                        <a:effectLst/>
                        <a:latin typeface="Arial" panose="020B0604020202020204" pitchFamily="34" charset="0"/>
                      </a:endParaRPr>
                    </a:p>
                  </a:txBody>
                  <a:tcPr marT="76200" marB="76200"/>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CVPR 2021</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Highly relevant in object detection</a:t>
                      </a:r>
                    </a:p>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72A80FA1-7AE2-6254-CC4F-B210BB04ADB0}"/>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a:t>Annotated Bibliography</a:t>
            </a:r>
            <a:endParaRPr lang="en-US" sz="3600" dirty="0"/>
          </a:p>
        </p:txBody>
      </p:sp>
    </p:spTree>
    <p:extLst>
      <p:ext uri="{BB962C8B-B14F-4D97-AF65-F5344CB8AC3E}">
        <p14:creationId xmlns:p14="http://schemas.microsoft.com/office/powerpoint/2010/main" val="3303085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4253128"/>
        </p:xfrm>
        <a:graphic>
          <a:graphicData uri="http://schemas.openxmlformats.org/drawingml/2006/table">
            <a:tbl>
              <a:tblPr firstRow="1" bandRow="1">
                <a:tableStyleId>{5C22544A-7EE6-4342-B048-85BDC9FD1C3A}</a:tableStyleId>
              </a:tblPr>
              <a:tblGrid>
                <a:gridCol w="1450361">
                  <a:extLst>
                    <a:ext uri="{9D8B030D-6E8A-4147-A177-3AD203B41FA5}">
                      <a16:colId xmlns:a16="http://schemas.microsoft.com/office/drawing/2014/main" val="20000"/>
                    </a:ext>
                  </a:extLst>
                </a:gridCol>
                <a:gridCol w="5701553">
                  <a:extLst>
                    <a:ext uri="{9D8B030D-6E8A-4147-A177-3AD203B41FA5}">
                      <a16:colId xmlns:a16="http://schemas.microsoft.com/office/drawing/2014/main" val="20001"/>
                    </a:ext>
                  </a:extLst>
                </a:gridCol>
                <a:gridCol w="1183340">
                  <a:extLst>
                    <a:ext uri="{9D8B030D-6E8A-4147-A177-3AD203B41FA5}">
                      <a16:colId xmlns:a16="http://schemas.microsoft.com/office/drawing/2014/main" val="3692234971"/>
                    </a:ext>
                  </a:extLst>
                </a:gridCol>
              </a:tblGrid>
              <a:tr h="591814">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31017">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Zhu, D., Li, T., Ho, D., Zhou, T., &amp; Meng, M. Q. (2018, October). A novel OCR-RCNN for elevator button recognition. In </a:t>
                      </a:r>
                      <a:r>
                        <a:rPr lang="en-US" sz="1200" b="0" i="1" kern="1200" dirty="0">
                          <a:solidFill>
                            <a:schemeClr val="dk1"/>
                          </a:solidFill>
                          <a:effectLst/>
                          <a:latin typeface="+mn-lt"/>
                          <a:ea typeface="+mn-ea"/>
                          <a:cs typeface="+mn-cs"/>
                        </a:rPr>
                        <a:t>2018 IEEE/RSJ International Conference on Intelligent Robots and Systems (IROS)</a:t>
                      </a:r>
                      <a:r>
                        <a:rPr lang="en-US" sz="1200" b="0" i="0" kern="1200" dirty="0">
                          <a:solidFill>
                            <a:schemeClr val="dk1"/>
                          </a:solidFill>
                          <a:effectLst/>
                          <a:latin typeface="+mn-lt"/>
                          <a:ea typeface="+mn-ea"/>
                          <a:cs typeface="+mn-cs"/>
                        </a:rPr>
                        <a:t> (pp. 3626-3631). IEEE.</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83721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dirty="0"/>
                        <a:t>Graft an OCR branch on the Faster RCNN architecture, integrating the detection, localization and labeling task into a single network.</a:t>
                      </a:r>
                    </a:p>
                    <a:p>
                      <a:pPr marL="171450" lvl="0" indent="-171450" algn="l" defTabSz="533400">
                        <a:lnSpc>
                          <a:spcPct val="90000"/>
                        </a:lnSpc>
                        <a:spcBef>
                          <a:spcPct val="0"/>
                        </a:spcBef>
                        <a:spcAft>
                          <a:spcPct val="15000"/>
                        </a:spcAft>
                        <a:buFont typeface="Arial" panose="020B0604020202020204" pitchFamily="34" charset="0"/>
                        <a:buChar char="•"/>
                      </a:pPr>
                      <a:r>
                        <a:rPr lang="en-US" sz="1200" dirty="0"/>
                        <a:t>Collected a dataset of 2,100 different elevator panels with 21,767 button labels. After 80,000 training steps, the network achieves a detection precision of 94.6% .</a:t>
                      </a: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43</a:t>
                      </a:r>
                    </a:p>
                  </a:txBody>
                  <a:tcPr/>
                </a:tc>
                <a:extLst>
                  <a:ext uri="{0D108BD9-81ED-4DB2-BD59-A6C34878D82A}">
                    <a16:rowId xmlns:a16="http://schemas.microsoft.com/office/drawing/2014/main" val="2076857690"/>
                  </a:ext>
                </a:extLst>
              </a:tr>
              <a:tr h="268586">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Machine Learning, RCNN, OCR</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1271307">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Paper accepted by the 2018 </a:t>
                      </a:r>
                      <a:r>
                        <a:rPr lang="en-US" sz="1200" b="1" kern="1200" dirty="0"/>
                        <a:t>IEEE</a:t>
                      </a:r>
                      <a:r>
                        <a:rPr lang="en-US" sz="1200" kern="1200" dirty="0"/>
                        <a:t> conference (IROS)</a:t>
                      </a:r>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Git: </a:t>
                      </a:r>
                      <a:r>
                        <a:rPr lang="en-US" sz="1200" kern="1200" dirty="0">
                          <a:hlinkClick r:id="rId2"/>
                        </a:rPr>
                        <a:t>https://github.com/zhudelong/elevator_button_recognition?tab=readme-ov-file</a:t>
                      </a:r>
                      <a:endParaRPr lang="en-US" sz="1200" kern="1200" dirty="0"/>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Data: https://</a:t>
                      </a:r>
                      <a:r>
                        <a:rPr lang="en-US" sz="1200" kern="1200" dirty="0" err="1"/>
                        <a:t>mycuhk-my.sharepoint.com</a:t>
                      </a:r>
                      <a:r>
                        <a:rPr lang="en-US" sz="1200" kern="1200" dirty="0"/>
                        <a:t>/personal/1155067732_link_cuhk_edu_hk/_layouts/15/</a:t>
                      </a:r>
                      <a:r>
                        <a:rPr lang="en-US" sz="1200" kern="1200" dirty="0" err="1"/>
                        <a:t>onedrive.aspx?id</a:t>
                      </a:r>
                      <a:r>
                        <a:rPr lang="en-US" sz="1200" kern="1200" dirty="0"/>
                        <a:t>=%2Fpersonal%2F1155067732%5Flink%5Fcuhk%5Fedu%5Fhk%2FDocuments%2FElevatorButtonDataset%2Ezip&amp;parent=%2Fpersonal%2F1155067732%5Flink%5Fcuhk%5Fedu%5Fhk%2FDocuments&amp;ga=1</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16</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2031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Highly matches my goal to provide the elevator buttons labels and locations</a:t>
                      </a:r>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This paper provides both a dataset and model for me to start my praxis</a:t>
                      </a:r>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26</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dirty="0"/>
              <a:t>Annotated Bibliography</a:t>
            </a:r>
          </a:p>
        </p:txBody>
      </p:sp>
    </p:spTree>
    <p:extLst>
      <p:ext uri="{BB962C8B-B14F-4D97-AF65-F5344CB8AC3E}">
        <p14:creationId xmlns:p14="http://schemas.microsoft.com/office/powerpoint/2010/main" val="1558548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4145775"/>
        </p:xfrm>
        <a:graphic>
          <a:graphicData uri="http://schemas.openxmlformats.org/drawingml/2006/table">
            <a:tbl>
              <a:tblPr firstRow="1" bandRow="1">
                <a:tableStyleId>{5C22544A-7EE6-4342-B048-85BDC9FD1C3A}</a:tableStyleId>
              </a:tblPr>
              <a:tblGrid>
                <a:gridCol w="1450361">
                  <a:extLst>
                    <a:ext uri="{9D8B030D-6E8A-4147-A177-3AD203B41FA5}">
                      <a16:colId xmlns:a16="http://schemas.microsoft.com/office/drawing/2014/main" val="20000"/>
                    </a:ext>
                  </a:extLst>
                </a:gridCol>
                <a:gridCol w="5701553">
                  <a:extLst>
                    <a:ext uri="{9D8B030D-6E8A-4147-A177-3AD203B41FA5}">
                      <a16:colId xmlns:a16="http://schemas.microsoft.com/office/drawing/2014/main" val="20001"/>
                    </a:ext>
                  </a:extLst>
                </a:gridCol>
                <a:gridCol w="1183340">
                  <a:extLst>
                    <a:ext uri="{9D8B030D-6E8A-4147-A177-3AD203B41FA5}">
                      <a16:colId xmlns:a16="http://schemas.microsoft.com/office/drawing/2014/main" val="3692234971"/>
                    </a:ext>
                  </a:extLst>
                </a:gridCol>
              </a:tblGrid>
              <a:tr h="591814">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31017">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Liu, J., Fang, Y., Zhu, D., Ma, N., Pan, J., &amp; Meng, M. Q. H. (2021, May). A large-scale dataset for benchmarking elevator button segmentation and character recognition. In </a:t>
                      </a:r>
                      <a:r>
                        <a:rPr lang="en-US" sz="1200" b="0" i="1" kern="1200" dirty="0">
                          <a:solidFill>
                            <a:schemeClr val="dk1"/>
                          </a:solidFill>
                          <a:effectLst/>
                          <a:latin typeface="+mn-lt"/>
                          <a:ea typeface="+mn-ea"/>
                          <a:cs typeface="+mn-cs"/>
                        </a:rPr>
                        <a:t>2021 IEEE International Conference on Robotics and Automation (</a:t>
                      </a:r>
                      <a:r>
                        <a:rPr lang="en-US" sz="1200" b="1" i="1" kern="1200" dirty="0">
                          <a:solidFill>
                            <a:schemeClr val="dk1"/>
                          </a:solidFill>
                          <a:effectLst/>
                          <a:latin typeface="+mn-lt"/>
                          <a:ea typeface="+mn-ea"/>
                          <a:cs typeface="+mn-cs"/>
                        </a:rPr>
                        <a:t>ICRA</a:t>
                      </a:r>
                      <a:r>
                        <a:rPr lang="en-US" sz="1200" b="0" i="1" kern="1200" dirty="0">
                          <a:solidFill>
                            <a:schemeClr val="dk1"/>
                          </a:solidFill>
                          <a:effectLst/>
                          <a:latin typeface="+mn-lt"/>
                          <a:ea typeface="+mn-ea"/>
                          <a:cs typeface="+mn-cs"/>
                        </a:rPr>
                        <a:t>)</a:t>
                      </a:r>
                      <a:r>
                        <a:rPr lang="en-US" sz="1200" b="0" i="0" kern="1200" dirty="0">
                          <a:solidFill>
                            <a:schemeClr val="dk1"/>
                          </a:solidFill>
                          <a:effectLst/>
                          <a:latin typeface="+mn-lt"/>
                          <a:ea typeface="+mn-ea"/>
                          <a:cs typeface="+mn-cs"/>
                        </a:rPr>
                        <a:t> (pp. 14018-14024). IEEE.</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103555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pPr marL="171450" indent="-171450">
                        <a:buFont typeface="Arial" panose="020B0604020202020204" pitchFamily="34" charset="0"/>
                        <a:buChar char="•"/>
                      </a:pPr>
                      <a:r>
                        <a:rPr lang="en-US" sz="1200" kern="1200" dirty="0">
                          <a:solidFill>
                            <a:schemeClr val="dk1"/>
                          </a:solidFill>
                          <a:effectLst/>
                          <a:latin typeface="+mn-lt"/>
                          <a:ea typeface="+mn-ea"/>
                          <a:cs typeface="+mn-cs"/>
                        </a:rPr>
                        <a:t>The first large-scale publicly available elevator panel dataset is released in this work, containing high-quality 3,718 panel images with 35,100 button labels. </a:t>
                      </a:r>
                      <a:endParaRPr lang="en-US" sz="1200" dirty="0"/>
                    </a:p>
                    <a:p>
                      <a:pPr marL="171450" indent="-171450">
                        <a:buFont typeface="Arial" panose="020B0604020202020204" pitchFamily="34" charset="0"/>
                        <a:buChar char="•"/>
                      </a:pPr>
                      <a:r>
                        <a:rPr lang="en-US" sz="1200" kern="1200" dirty="0">
                          <a:solidFill>
                            <a:schemeClr val="dk1"/>
                          </a:solidFill>
                          <a:effectLst/>
                          <a:latin typeface="+mn-lt"/>
                          <a:ea typeface="+mn-ea"/>
                          <a:cs typeface="+mn-cs"/>
                        </a:rPr>
                        <a:t>The baseline implementations on button segmentation and recognition, as well as evaluation metrics, are also released, for benchmarking future methods and </a:t>
                      </a:r>
                      <a:r>
                        <a:rPr lang="en-US" sz="1200" kern="1200" dirty="0" err="1">
                          <a:solidFill>
                            <a:schemeClr val="dk1"/>
                          </a:solidFill>
                          <a:effectLst/>
                          <a:latin typeface="+mn-lt"/>
                          <a:ea typeface="+mn-ea"/>
                          <a:cs typeface="+mn-cs"/>
                        </a:rPr>
                        <a:t>facili</a:t>
                      </a:r>
                      <a:r>
                        <a:rPr lang="en-US" sz="1200" kern="1200" dirty="0">
                          <a:solidFill>
                            <a:schemeClr val="dk1"/>
                          </a:solidFill>
                          <a:effectLst/>
                          <a:latin typeface="+mn-lt"/>
                          <a:ea typeface="+mn-ea"/>
                          <a:cs typeface="+mn-cs"/>
                        </a:rPr>
                        <a:t>- </a:t>
                      </a:r>
                      <a:r>
                        <a:rPr lang="en-US" sz="1200" kern="1200" dirty="0" err="1">
                          <a:solidFill>
                            <a:schemeClr val="dk1"/>
                          </a:solidFill>
                          <a:effectLst/>
                          <a:latin typeface="+mn-lt"/>
                          <a:ea typeface="+mn-ea"/>
                          <a:cs typeface="+mn-cs"/>
                        </a:rPr>
                        <a:t>tating</a:t>
                      </a:r>
                      <a:r>
                        <a:rPr lang="en-US" sz="1200" kern="1200" dirty="0">
                          <a:solidFill>
                            <a:schemeClr val="dk1"/>
                          </a:solidFill>
                          <a:effectLst/>
                          <a:latin typeface="+mn-lt"/>
                          <a:ea typeface="+mn-ea"/>
                          <a:cs typeface="+mn-cs"/>
                        </a:rPr>
                        <a:t> related studies on autonomous elevator operation. </a:t>
                      </a:r>
                      <a:endParaRPr lang="en-US" sz="1200" dirty="0"/>
                    </a:p>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43</a:t>
                      </a:r>
                    </a:p>
                  </a:txBody>
                  <a:tcPr/>
                </a:tc>
                <a:extLst>
                  <a:ext uri="{0D108BD9-81ED-4DB2-BD59-A6C34878D82A}">
                    <a16:rowId xmlns:a16="http://schemas.microsoft.com/office/drawing/2014/main" val="2076857690"/>
                  </a:ext>
                </a:extLst>
              </a:tr>
              <a:tr h="268586">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Machine Learning, RCNN, OCR</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765936">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Paper accepted by the 2021 </a:t>
                      </a:r>
                      <a:r>
                        <a:rPr lang="en-US" sz="1200" b="1" kern="1200" dirty="0"/>
                        <a:t>IEEE</a:t>
                      </a:r>
                      <a:r>
                        <a:rPr lang="en-US" sz="1200" kern="1200" dirty="0"/>
                        <a:t> conference (ICRA)</a:t>
                      </a:r>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Git: </a:t>
                      </a:r>
                      <a:r>
                        <a:rPr lang="en-US" sz="1200" kern="1200" dirty="0">
                          <a:hlinkClick r:id="rId2"/>
                        </a:rPr>
                        <a:t>https://github.com/zhudelong/elevator_button_recognition</a:t>
                      </a:r>
                      <a:endParaRPr lang="en-US" sz="1200" kern="1200" dirty="0"/>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hlinkClick r:id="rId3"/>
                        </a:rPr>
                        <a:t>https://github.com/zhudelong/elevator_button_recognition</a:t>
                      </a:r>
                      <a:endParaRPr lang="en-US" sz="1200" kern="1200" dirty="0"/>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16</a:t>
                      </a:r>
                    </a:p>
                  </a:txBody>
                  <a:tcPr/>
                </a:tc>
                <a:extLst>
                  <a:ext uri="{0D108BD9-81ED-4DB2-BD59-A6C34878D82A}">
                    <a16:rowId xmlns:a16="http://schemas.microsoft.com/office/drawing/2014/main" val="10002"/>
                  </a:ext>
                </a:extLst>
              </a:tr>
              <a:tr h="52031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Highly matches my goal to provide the elevator buttons labels and locations</a:t>
                      </a:r>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This paper provides both a dataset and model for me to start my praxis</a:t>
                      </a:r>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26</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dirty="0"/>
              <a:t>Annotated Bibliography</a:t>
            </a:r>
          </a:p>
        </p:txBody>
      </p:sp>
    </p:spTree>
    <p:extLst>
      <p:ext uri="{BB962C8B-B14F-4D97-AF65-F5344CB8AC3E}">
        <p14:creationId xmlns:p14="http://schemas.microsoft.com/office/powerpoint/2010/main" val="1750755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3332395"/>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Kim, D., </a:t>
                      </a:r>
                      <a:r>
                        <a:rPr lang="en-US" sz="1200" b="0" i="0" kern="1200" dirty="0" err="1">
                          <a:solidFill>
                            <a:schemeClr val="dk1"/>
                          </a:solidFill>
                          <a:effectLst/>
                          <a:latin typeface="+mn-lt"/>
                          <a:ea typeface="+mn-ea"/>
                          <a:cs typeface="+mn-cs"/>
                        </a:rPr>
                        <a:t>Mollyn</a:t>
                      </a:r>
                      <a:r>
                        <a:rPr lang="en-US" sz="1200" b="0" i="0" kern="1200" dirty="0">
                          <a:solidFill>
                            <a:schemeClr val="dk1"/>
                          </a:solidFill>
                          <a:effectLst/>
                          <a:latin typeface="+mn-lt"/>
                          <a:ea typeface="+mn-ea"/>
                          <a:cs typeface="+mn-cs"/>
                        </a:rPr>
                        <a:t>, V., &amp; Harrison, C. (</a:t>
                      </a:r>
                      <a:r>
                        <a:rPr lang="en-US" sz="1200" b="1" i="0" kern="1200" dirty="0">
                          <a:solidFill>
                            <a:schemeClr val="dk1"/>
                          </a:solidFill>
                          <a:effectLst/>
                          <a:latin typeface="+mn-lt"/>
                          <a:ea typeface="+mn-ea"/>
                          <a:cs typeface="+mn-cs"/>
                        </a:rPr>
                        <a:t>2023</a:t>
                      </a:r>
                      <a:r>
                        <a:rPr lang="en-US" sz="1200" b="0" i="0" kern="1200" dirty="0">
                          <a:solidFill>
                            <a:schemeClr val="dk1"/>
                          </a:solidFill>
                          <a:effectLst/>
                          <a:latin typeface="+mn-lt"/>
                          <a:ea typeface="+mn-ea"/>
                          <a:cs typeface="+mn-cs"/>
                        </a:rPr>
                        <a:t>). </a:t>
                      </a:r>
                      <a:r>
                        <a:rPr lang="en-US" sz="1200" b="1" i="0" kern="1200" dirty="0" err="1">
                          <a:solidFill>
                            <a:schemeClr val="dk1"/>
                          </a:solidFill>
                          <a:effectLst/>
                          <a:latin typeface="+mn-lt"/>
                          <a:ea typeface="+mn-ea"/>
                          <a:cs typeface="+mn-cs"/>
                        </a:rPr>
                        <a:t>WorldPoint</a:t>
                      </a:r>
                      <a:r>
                        <a:rPr lang="en-US" sz="1200" b="0" i="0" kern="1200" dirty="0">
                          <a:solidFill>
                            <a:schemeClr val="dk1"/>
                          </a:solidFill>
                          <a:effectLst/>
                          <a:latin typeface="+mn-lt"/>
                          <a:ea typeface="+mn-ea"/>
                          <a:cs typeface="+mn-cs"/>
                        </a:rPr>
                        <a:t>: Finger Pointing as a Rapid and Natural Trigger for In-the-Wild Mobile Interactions. </a:t>
                      </a:r>
                      <a:r>
                        <a:rPr lang="en-US" sz="1200" b="0" i="1" kern="1200" dirty="0">
                          <a:solidFill>
                            <a:schemeClr val="dk1"/>
                          </a:solidFill>
                          <a:effectLst/>
                          <a:latin typeface="+mn-lt"/>
                          <a:ea typeface="+mn-ea"/>
                          <a:cs typeface="+mn-cs"/>
                        </a:rPr>
                        <a:t>Proceedings of the ACM on Human-Computer Interaction</a:t>
                      </a:r>
                      <a:r>
                        <a:rPr lang="en-US" sz="1200" b="0" i="0" kern="1200" dirty="0">
                          <a:solidFill>
                            <a:schemeClr val="dk1"/>
                          </a:solidFill>
                          <a:effectLst/>
                          <a:latin typeface="+mn-lt"/>
                          <a:ea typeface="+mn-ea"/>
                          <a:cs typeface="+mn-cs"/>
                        </a:rPr>
                        <a:t>, </a:t>
                      </a:r>
                      <a:r>
                        <a:rPr lang="en-US" sz="1200" b="0" i="1" kern="1200" dirty="0">
                          <a:solidFill>
                            <a:schemeClr val="dk1"/>
                          </a:solidFill>
                          <a:effectLst/>
                          <a:latin typeface="+mn-lt"/>
                          <a:ea typeface="+mn-ea"/>
                          <a:cs typeface="+mn-cs"/>
                        </a:rPr>
                        <a:t>7</a:t>
                      </a:r>
                      <a:r>
                        <a:rPr lang="en-US" sz="1200" b="0" i="0" kern="1200" dirty="0">
                          <a:solidFill>
                            <a:schemeClr val="dk1"/>
                          </a:solidFill>
                          <a:effectLst/>
                          <a:latin typeface="+mn-lt"/>
                          <a:ea typeface="+mn-ea"/>
                          <a:cs typeface="+mn-cs"/>
                        </a:rPr>
                        <a:t>(ISS), 357-375.</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71838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pPr marL="0" lvl="0" indent="0" algn="l" defTabSz="533400">
                        <a:lnSpc>
                          <a:spcPct val="90000"/>
                        </a:lnSpc>
                        <a:spcBef>
                          <a:spcPct val="0"/>
                        </a:spcBef>
                        <a:spcAft>
                          <a:spcPct val="15000"/>
                        </a:spcAft>
                        <a:buFont typeface="Arial" panose="020B0604020202020204" pitchFamily="34" charset="0"/>
                        <a:buNone/>
                      </a:pPr>
                      <a:r>
                        <a:rPr lang="en-US" sz="1200" dirty="0"/>
                        <a:t>Use the recent inclusion of wide-angle, rear-facing smartphone cameras, along with hardware-accelerated machine learning, to enable real-time, infrastructure free, finger-pointing interactions on today’s mobile phones. </a:t>
                      </a: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25</a:t>
                      </a: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Machine Learning, Deep Learning, CNN, point cloud</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Paper from CMU researchers in 2023</a:t>
                      </a:r>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Limitation: require mobile phone</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10</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Highly relevant in finger-pointed object detection except it is mobile phone-based and there is no device control.</a:t>
                      </a:r>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18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dirty="0"/>
              <a:t>Annotated Bibliography</a:t>
            </a:r>
          </a:p>
        </p:txBody>
      </p:sp>
    </p:spTree>
    <p:extLst>
      <p:ext uri="{BB962C8B-B14F-4D97-AF65-F5344CB8AC3E}">
        <p14:creationId xmlns:p14="http://schemas.microsoft.com/office/powerpoint/2010/main" val="3992268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4342230"/>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Liu, C., Hu, Y., Li, Y., Song, S., &amp; Liu, J. (2017). </a:t>
                      </a:r>
                      <a:r>
                        <a:rPr lang="en-US" sz="1200" b="0" i="0" kern="1200" dirty="0" err="1">
                          <a:solidFill>
                            <a:schemeClr val="dk1"/>
                          </a:solidFill>
                          <a:effectLst/>
                          <a:latin typeface="+mn-lt"/>
                          <a:ea typeface="+mn-ea"/>
                          <a:cs typeface="+mn-cs"/>
                        </a:rPr>
                        <a:t>Pku</a:t>
                      </a:r>
                      <a:r>
                        <a:rPr lang="en-US" sz="1200" b="0" i="0" kern="1200" dirty="0">
                          <a:solidFill>
                            <a:schemeClr val="dk1"/>
                          </a:solidFill>
                          <a:effectLst/>
                          <a:latin typeface="+mn-lt"/>
                          <a:ea typeface="+mn-ea"/>
                          <a:cs typeface="+mn-cs"/>
                        </a:rPr>
                        <a:t>-mmd: A large scale benchmark for continuous multi-modal human action understanding. </a:t>
                      </a:r>
                      <a:r>
                        <a:rPr lang="en-US" sz="1200" b="0" i="1" kern="1200" dirty="0" err="1">
                          <a:solidFill>
                            <a:schemeClr val="dk1"/>
                          </a:solidFill>
                          <a:effectLst/>
                          <a:latin typeface="+mn-lt"/>
                          <a:ea typeface="+mn-ea"/>
                          <a:cs typeface="+mn-cs"/>
                        </a:rPr>
                        <a:t>arXiv</a:t>
                      </a:r>
                      <a:r>
                        <a:rPr lang="en-US" sz="1200" b="0" i="1" kern="1200" dirty="0">
                          <a:solidFill>
                            <a:schemeClr val="dk1"/>
                          </a:solidFill>
                          <a:effectLst/>
                          <a:latin typeface="+mn-lt"/>
                          <a:ea typeface="+mn-ea"/>
                          <a:cs typeface="+mn-cs"/>
                        </a:rPr>
                        <a:t> preprint arXiv:1703.07475</a:t>
                      </a:r>
                      <a:r>
                        <a:rPr lang="en-US" sz="1200" b="0" i="0" kern="1200" dirty="0">
                          <a:solidFill>
                            <a:schemeClr val="dk1"/>
                          </a:solidFill>
                          <a:effectLst/>
                          <a:latin typeface="+mn-lt"/>
                          <a:ea typeface="+mn-ea"/>
                          <a:cs typeface="+mn-cs"/>
                        </a:rPr>
                        <a:t>.</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pPr marL="0" lvl="0" indent="0" algn="l" defTabSz="533400">
                        <a:lnSpc>
                          <a:spcPct val="90000"/>
                        </a:lnSpc>
                        <a:spcBef>
                          <a:spcPct val="0"/>
                        </a:spcBef>
                        <a:spcAft>
                          <a:spcPct val="15000"/>
                        </a:spcAft>
                        <a:buFont typeface="Arial" panose="020B0604020202020204" pitchFamily="34" charset="0"/>
                        <a:buNone/>
                      </a:pPr>
                      <a:r>
                        <a:rPr lang="en-US" sz="1200" b="0" i="0" kern="1200" dirty="0">
                          <a:solidFill>
                            <a:schemeClr val="dk1"/>
                          </a:solidFill>
                          <a:effectLst/>
                          <a:latin typeface="+mn-lt"/>
                          <a:ea typeface="+mn-ea"/>
                          <a:cs typeface="+mn-cs"/>
                        </a:rPr>
                        <a:t>PKU-MMD is a new large scale benchmark for continuous multi-modality 3D human action understanding and covers a wide range of complex human activities with well annotated information. PKU-MMD contains 2 phases, for action detection tasks with increasing difficulty. Phase 1 is large-margin action detection task. Phase 2 is small-margin action detection task. Our dataset also provides multi-modality data sources, including RGB, depth, Infrared Radiation and Skeleton. We believe this large-scale dataset will benefit future researches on action detection for the community.</a:t>
                      </a:r>
                      <a:endParaRPr lang="en-US" sz="1200" kern="1200" dirty="0"/>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Machine Learning, Deep Learning, CNN</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Paper from PKU researchers in 2017, which </a:t>
                      </a:r>
                      <a:r>
                        <a:rPr lang="en-US" sz="1200" kern="1200" dirty="0">
                          <a:latin typeface="Arial" panose="020B0604020202020204" pitchFamily="34" charset="0"/>
                          <a:cs typeface="Arial" panose="020B0604020202020204" pitchFamily="34" charset="0"/>
                        </a:rPr>
                        <a:t>is </a:t>
                      </a:r>
                      <a:r>
                        <a:rPr lang="en-US" sz="1200" b="1" i="0" kern="1200" dirty="0">
                          <a:solidFill>
                            <a:schemeClr val="dk1"/>
                          </a:solidFill>
                          <a:effectLst/>
                          <a:latin typeface="Arial" panose="020B0604020202020204" pitchFamily="34" charset="0"/>
                          <a:ea typeface="+mn-ea"/>
                          <a:cs typeface="Arial" panose="020B0604020202020204" pitchFamily="34" charset="0"/>
                        </a:rPr>
                        <a:t>a Large Scale Benchmark for Continuous Multi-Modal Human Action Understanding</a:t>
                      </a:r>
                      <a:endParaRPr lang="en-US" sz="1200" kern="1200" dirty="0"/>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Limitation: require mobile phone</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19</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Cross validation</a:t>
                      </a:r>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18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dirty="0"/>
              <a:t>Annotated Bibliography</a:t>
            </a:r>
          </a:p>
        </p:txBody>
      </p:sp>
    </p:spTree>
    <p:extLst>
      <p:ext uri="{BB962C8B-B14F-4D97-AF65-F5344CB8AC3E}">
        <p14:creationId xmlns:p14="http://schemas.microsoft.com/office/powerpoint/2010/main" val="160682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4095342"/>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err="1">
                          <a:solidFill>
                            <a:schemeClr val="dk1"/>
                          </a:solidFill>
                          <a:effectLst/>
                          <a:latin typeface="+mn-lt"/>
                          <a:ea typeface="+mn-ea"/>
                          <a:cs typeface="+mn-cs"/>
                        </a:rPr>
                        <a:t>Mousavian</a:t>
                      </a:r>
                      <a:r>
                        <a:rPr lang="en-US" sz="1200" b="0" i="0" kern="1200" dirty="0">
                          <a:solidFill>
                            <a:schemeClr val="dk1"/>
                          </a:solidFill>
                          <a:effectLst/>
                          <a:latin typeface="+mn-lt"/>
                          <a:ea typeface="+mn-ea"/>
                          <a:cs typeface="+mn-cs"/>
                        </a:rPr>
                        <a:t>, A., </a:t>
                      </a:r>
                      <a:r>
                        <a:rPr lang="en-US" sz="1200" b="0" i="0" kern="1200" dirty="0" err="1">
                          <a:solidFill>
                            <a:schemeClr val="dk1"/>
                          </a:solidFill>
                          <a:effectLst/>
                          <a:latin typeface="+mn-lt"/>
                          <a:ea typeface="+mn-ea"/>
                          <a:cs typeface="+mn-cs"/>
                        </a:rPr>
                        <a:t>Anguelov</a:t>
                      </a:r>
                      <a:r>
                        <a:rPr lang="en-US" sz="1200" b="0" i="0" kern="1200" dirty="0">
                          <a:solidFill>
                            <a:schemeClr val="dk1"/>
                          </a:solidFill>
                          <a:effectLst/>
                          <a:latin typeface="+mn-lt"/>
                          <a:ea typeface="+mn-ea"/>
                          <a:cs typeface="+mn-cs"/>
                        </a:rPr>
                        <a:t>, D., Flynn, J., &amp; </a:t>
                      </a:r>
                      <a:r>
                        <a:rPr lang="en-US" sz="1200" b="0" i="0" kern="1200" dirty="0" err="1">
                          <a:solidFill>
                            <a:schemeClr val="dk1"/>
                          </a:solidFill>
                          <a:effectLst/>
                          <a:latin typeface="+mn-lt"/>
                          <a:ea typeface="+mn-ea"/>
                          <a:cs typeface="+mn-cs"/>
                        </a:rPr>
                        <a:t>Kosecka</a:t>
                      </a:r>
                      <a:r>
                        <a:rPr lang="en-US" sz="1200" b="0" i="0" kern="1200" dirty="0">
                          <a:solidFill>
                            <a:schemeClr val="dk1"/>
                          </a:solidFill>
                          <a:effectLst/>
                          <a:latin typeface="+mn-lt"/>
                          <a:ea typeface="+mn-ea"/>
                          <a:cs typeface="+mn-cs"/>
                        </a:rPr>
                        <a:t>, J. (2017). </a:t>
                      </a:r>
                      <a:r>
                        <a:rPr lang="en-US" sz="1200" b="1" i="0" kern="1200" dirty="0">
                          <a:solidFill>
                            <a:schemeClr val="dk1"/>
                          </a:solidFill>
                          <a:effectLst/>
                          <a:latin typeface="+mn-lt"/>
                          <a:ea typeface="+mn-ea"/>
                          <a:cs typeface="+mn-cs"/>
                        </a:rPr>
                        <a:t>3d bounding box </a:t>
                      </a:r>
                      <a:r>
                        <a:rPr lang="en-US" sz="1200" b="0" i="0" kern="1200" dirty="0">
                          <a:solidFill>
                            <a:schemeClr val="dk1"/>
                          </a:solidFill>
                          <a:effectLst/>
                          <a:latin typeface="+mn-lt"/>
                          <a:ea typeface="+mn-ea"/>
                          <a:cs typeface="+mn-cs"/>
                        </a:rPr>
                        <a:t>estimation using deep learning and geometry. In </a:t>
                      </a:r>
                      <a:r>
                        <a:rPr lang="en-US" sz="1200" b="0" i="1" kern="1200" dirty="0">
                          <a:solidFill>
                            <a:schemeClr val="dk1"/>
                          </a:solidFill>
                          <a:effectLst/>
                          <a:latin typeface="+mn-lt"/>
                          <a:ea typeface="+mn-ea"/>
                          <a:cs typeface="+mn-cs"/>
                        </a:rPr>
                        <a:t>Proceedings of the IEEE conference on Computer Vision and Pattern Recognition</a:t>
                      </a:r>
                      <a:r>
                        <a:rPr lang="en-US" sz="1200" b="0" i="0" kern="1200" dirty="0">
                          <a:solidFill>
                            <a:schemeClr val="dk1"/>
                          </a:solidFill>
                          <a:effectLst/>
                          <a:latin typeface="+mn-lt"/>
                          <a:ea typeface="+mn-ea"/>
                          <a:cs typeface="+mn-cs"/>
                        </a:rPr>
                        <a:t> (pp. 7074-7082).</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dirty="0"/>
                        <a:t>Recover the 3D bounding boxes for known object categories from a single view. </a:t>
                      </a:r>
                    </a:p>
                    <a:p>
                      <a:pPr marL="171450" lvl="0" indent="-171450" algn="l" defTabSz="533400">
                        <a:lnSpc>
                          <a:spcPct val="90000"/>
                        </a:lnSpc>
                        <a:spcBef>
                          <a:spcPct val="0"/>
                        </a:spcBef>
                        <a:spcAft>
                          <a:spcPct val="15000"/>
                        </a:spcAft>
                        <a:buFont typeface="Arial" panose="020B0604020202020204" pitchFamily="34" charset="0"/>
                        <a:buChar char="•"/>
                      </a:pPr>
                      <a:r>
                        <a:rPr lang="en-US" sz="1200" dirty="0"/>
                        <a:t>Using a novel </a:t>
                      </a:r>
                      <a:r>
                        <a:rPr lang="en-US" sz="1200" dirty="0" err="1"/>
                        <a:t>MultiBin</a:t>
                      </a:r>
                      <a:r>
                        <a:rPr lang="en-US" sz="1200" dirty="0"/>
                        <a:t> loss for orientation prediction and an effective choice of box dimensions as regression parameters.</a:t>
                      </a:r>
                    </a:p>
                    <a:p>
                      <a:pPr marL="171450" lvl="0" indent="-171450" algn="l" defTabSz="533400">
                        <a:lnSpc>
                          <a:spcPct val="90000"/>
                        </a:lnSpc>
                        <a:spcBef>
                          <a:spcPct val="0"/>
                        </a:spcBef>
                        <a:spcAft>
                          <a:spcPct val="15000"/>
                        </a:spcAft>
                        <a:buFont typeface="Arial" panose="020B0604020202020204" pitchFamily="34" charset="0"/>
                        <a:buChar char="•"/>
                      </a:pPr>
                      <a:r>
                        <a:rPr lang="en-US" sz="1200" dirty="0"/>
                        <a:t>This method estimates stable and accurate posed 3D bounding boxes without additional 3D shape models, or sampling strategies with complex pre-processing pipelines.</a:t>
                      </a:r>
                      <a:endParaRPr lang="en-US" sz="1200" kern="1200" dirty="0"/>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Machine Learning, Deep Learning</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Paper accepted by the 2017 </a:t>
                      </a:r>
                      <a:r>
                        <a:rPr lang="en-US" sz="1200" b="1" kern="1200" dirty="0"/>
                        <a:t>CVPR</a:t>
                      </a:r>
                      <a:r>
                        <a:rPr lang="en-US" sz="1200" kern="1200" dirty="0"/>
                        <a:t> conference</a:t>
                      </a:r>
                    </a:p>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Git: https://</a:t>
                      </a:r>
                      <a:r>
                        <a:rPr lang="en-US" sz="1200" kern="1200" dirty="0" err="1"/>
                        <a:t>github.com</a:t>
                      </a:r>
                      <a:r>
                        <a:rPr lang="en-US" sz="1200" kern="1200" dirty="0"/>
                        <a:t>/</a:t>
                      </a:r>
                      <a:r>
                        <a:rPr lang="en-US" sz="1200" kern="1200" dirty="0" err="1"/>
                        <a:t>skhadem</a:t>
                      </a:r>
                      <a:r>
                        <a:rPr lang="en-US" sz="1200" kern="1200" dirty="0"/>
                        <a:t>/3D-BoundingBox</a:t>
                      </a:r>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Limitation:</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10</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Highly relevant in object detection and 3D bounding box</a:t>
                      </a:r>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9</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dirty="0"/>
              <a:t>Annotated Bibliography</a:t>
            </a:r>
          </a:p>
        </p:txBody>
      </p:sp>
    </p:spTree>
    <p:extLst>
      <p:ext uri="{BB962C8B-B14F-4D97-AF65-F5344CB8AC3E}">
        <p14:creationId xmlns:p14="http://schemas.microsoft.com/office/powerpoint/2010/main" val="4164898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836CC-FD00-C345-BAEB-837501B6C1B7}"/>
              </a:ext>
            </a:extLst>
          </p:cNvPr>
          <p:cNvSpPr>
            <a:spLocks noGrp="1"/>
          </p:cNvSpPr>
          <p:nvPr>
            <p:ph type="title"/>
          </p:nvPr>
        </p:nvSpPr>
        <p:spPr>
          <a:xfrm>
            <a:off x="400050" y="266286"/>
            <a:ext cx="8606790" cy="645437"/>
          </a:xfrm>
        </p:spPr>
        <p:txBody>
          <a:bodyPr/>
          <a:lstStyle/>
          <a:p>
            <a:r>
              <a:rPr lang="en-US" sz="3600" dirty="0"/>
              <a:t>Advisor Feedback Status</a:t>
            </a:r>
          </a:p>
        </p:txBody>
      </p:sp>
      <p:graphicFrame>
        <p:nvGraphicFramePr>
          <p:cNvPr id="7" name="Table 6">
            <a:extLst>
              <a:ext uri="{FF2B5EF4-FFF2-40B4-BE49-F238E27FC236}">
                <a16:creationId xmlns:a16="http://schemas.microsoft.com/office/drawing/2014/main" id="{FCB986D8-CDF8-7747-9C79-167166675EFB}"/>
              </a:ext>
            </a:extLst>
          </p:cNvPr>
          <p:cNvGraphicFramePr>
            <a:graphicFrameLocks noGrp="1"/>
          </p:cNvGraphicFramePr>
          <p:nvPr>
            <p:extLst>
              <p:ext uri="{D42A27DB-BD31-4B8C-83A1-F6EECF244321}">
                <p14:modId xmlns:p14="http://schemas.microsoft.com/office/powerpoint/2010/main" val="809302566"/>
              </p:ext>
            </p:extLst>
          </p:nvPr>
        </p:nvGraphicFramePr>
        <p:xfrm>
          <a:off x="400050" y="911725"/>
          <a:ext cx="7924800" cy="4663516"/>
        </p:xfrm>
        <a:graphic>
          <a:graphicData uri="http://schemas.openxmlformats.org/drawingml/2006/table">
            <a:tbl>
              <a:tblPr firstRow="1" bandRow="1">
                <a:tableStyleId>{5C22544A-7EE6-4342-B048-85BDC9FD1C3A}</a:tableStyleId>
              </a:tblPr>
              <a:tblGrid>
                <a:gridCol w="7924800">
                  <a:extLst>
                    <a:ext uri="{9D8B030D-6E8A-4147-A177-3AD203B41FA5}">
                      <a16:colId xmlns:a16="http://schemas.microsoft.com/office/drawing/2014/main" val="20000"/>
                    </a:ext>
                  </a:extLst>
                </a:gridCol>
              </a:tblGrid>
              <a:tr h="256350">
                <a:tc>
                  <a:txBody>
                    <a:bodyPr/>
                    <a:lstStyle/>
                    <a:p>
                      <a:r>
                        <a:rPr lang="en-US" sz="1200" dirty="0"/>
                        <a:t>Advisor Feedback Status</a:t>
                      </a:r>
                    </a:p>
                  </a:txBody>
                  <a:tcPr/>
                </a:tc>
                <a:extLst>
                  <a:ext uri="{0D108BD9-81ED-4DB2-BD59-A6C34878D82A}">
                    <a16:rowId xmlns:a16="http://schemas.microsoft.com/office/drawing/2014/main" val="10000"/>
                  </a:ext>
                </a:extLst>
              </a:tr>
              <a:tr h="2392597">
                <a:tc>
                  <a:txBody>
                    <a:bodyPr/>
                    <a:lstStyle/>
                    <a:p>
                      <a:r>
                        <a:rPr lang="en-US" sz="1400" b="0" i="0" kern="1200" dirty="0">
                          <a:solidFill>
                            <a:schemeClr val="dk1"/>
                          </a:solidFill>
                          <a:effectLst/>
                          <a:latin typeface="+mn-lt"/>
                          <a:ea typeface="+mn-ea"/>
                          <a:cs typeface="+mn-cs"/>
                        </a:rPr>
                        <a:t>·      Your data consists of images and metadata about the images. The metadata includes markers, camera information, and the location of the person’s joints.</a:t>
                      </a:r>
                    </a:p>
                    <a:p>
                      <a:r>
                        <a:rPr lang="en-US" sz="1400" b="0" i="0" kern="1200" dirty="0">
                          <a:solidFill>
                            <a:schemeClr val="dk1"/>
                          </a:solidFill>
                          <a:effectLst/>
                          <a:latin typeface="+mn-lt"/>
                          <a:ea typeface="+mn-ea"/>
                          <a:cs typeface="+mn-cs"/>
                        </a:rPr>
                        <a:t>·      The markers and camera information serve as ground truth for location data.</a:t>
                      </a:r>
                    </a:p>
                    <a:p>
                      <a:r>
                        <a:rPr lang="en-US" sz="1400" b="0" i="0" kern="1200" dirty="0">
                          <a:solidFill>
                            <a:schemeClr val="dk1"/>
                          </a:solidFill>
                          <a:effectLst/>
                          <a:latin typeface="+mn-lt"/>
                          <a:ea typeface="+mn-ea"/>
                          <a:cs typeface="+mn-cs"/>
                        </a:rPr>
                        <a:t>·      There are 2.4 million images showing the person in various positions.</a:t>
                      </a:r>
                    </a:p>
                    <a:p>
                      <a:r>
                        <a:rPr lang="en-US" sz="1400" b="0" i="0" kern="1200" dirty="0">
                          <a:solidFill>
                            <a:schemeClr val="dk1"/>
                          </a:solidFill>
                          <a:effectLst/>
                          <a:latin typeface="+mn-lt"/>
                          <a:ea typeface="+mn-ea"/>
                          <a:cs typeface="+mn-cs"/>
                        </a:rPr>
                        <a:t>·      You have completed steps 1 and 2 in the graphical model of your research. You are skipping steps 3 and 4 for now and are currently working on steps 5 and 6.</a:t>
                      </a:r>
                    </a:p>
                    <a:p>
                      <a:r>
                        <a:rPr lang="en-US" sz="1400" b="0" i="0" kern="1200" dirty="0">
                          <a:solidFill>
                            <a:schemeClr val="dk1"/>
                          </a:solidFill>
                          <a:effectLst/>
                          <a:latin typeface="+mn-lt"/>
                          <a:ea typeface="+mn-ea"/>
                          <a:cs typeface="+mn-cs"/>
                        </a:rPr>
                        <a:t>·      You are currently working with one tech writer which has reviewed your chapter 2. Next time, we need to review Chapter 2.</a:t>
                      </a:r>
                    </a:p>
                    <a:p>
                      <a:r>
                        <a:rPr lang="en-US" sz="1400" b="0" i="0" kern="1200" dirty="0">
                          <a:solidFill>
                            <a:schemeClr val="dk1"/>
                          </a:solidFill>
                          <a:effectLst/>
                          <a:latin typeface="+mn-lt"/>
                          <a:ea typeface="+mn-ea"/>
                          <a:cs typeface="+mn-cs"/>
                        </a:rPr>
                        <a:t>·      The following is the schedule for the remaining chapters of the praxis:</a:t>
                      </a:r>
                    </a:p>
                    <a:p>
                      <a:r>
                        <a:rPr lang="en-US" sz="1400" b="0" i="0" kern="1200" dirty="0">
                          <a:solidFill>
                            <a:schemeClr val="dk1"/>
                          </a:solidFill>
                          <a:effectLst/>
                          <a:latin typeface="+mn-lt"/>
                          <a:ea typeface="+mn-ea"/>
                          <a:cs typeface="+mn-cs"/>
                        </a:rPr>
                        <a:t>o   Chapter 3 – Methodology: End of December</a:t>
                      </a:r>
                    </a:p>
                    <a:p>
                      <a:r>
                        <a:rPr lang="en-US" sz="1400" b="0" i="0" kern="1200" dirty="0">
                          <a:solidFill>
                            <a:schemeClr val="dk1"/>
                          </a:solidFill>
                          <a:effectLst/>
                          <a:latin typeface="+mn-lt"/>
                          <a:ea typeface="+mn-ea"/>
                          <a:cs typeface="+mn-cs"/>
                        </a:rPr>
                        <a:t>o   Chapter 4 – Results: End of February</a:t>
                      </a:r>
                    </a:p>
                    <a:p>
                      <a:r>
                        <a:rPr lang="en-US" sz="1400" b="0" i="0" kern="1200" dirty="0">
                          <a:solidFill>
                            <a:schemeClr val="dk1"/>
                          </a:solidFill>
                          <a:effectLst/>
                          <a:latin typeface="+mn-lt"/>
                          <a:ea typeface="+mn-ea"/>
                          <a:cs typeface="+mn-cs"/>
                        </a:rPr>
                        <a:t>o   Chapter 5 – Discussions &amp; Conclusions: End of March</a:t>
                      </a:r>
                    </a:p>
                    <a:p>
                      <a:endParaRPr lang="en-US" sz="8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1"/>
                  </a:ext>
                </a:extLst>
              </a:tr>
              <a:tr h="199383">
                <a:tc>
                  <a:txBody>
                    <a:bodyPr/>
                    <a:lstStyle/>
                    <a:p>
                      <a:endParaRPr lang="en-US" sz="800" dirty="0"/>
                    </a:p>
                  </a:txBody>
                  <a:tcPr/>
                </a:tc>
                <a:extLst>
                  <a:ext uri="{0D108BD9-81ED-4DB2-BD59-A6C34878D82A}">
                    <a16:rowId xmlns:a16="http://schemas.microsoft.com/office/drawing/2014/main" val="10002"/>
                  </a:ext>
                </a:extLst>
              </a:tr>
              <a:tr h="222276">
                <a:tc>
                  <a:txBody>
                    <a:bodyPr/>
                    <a:lstStyle/>
                    <a:p>
                      <a:endParaRPr lang="en-US" sz="8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r h="199383">
                <a:tc>
                  <a:txBody>
                    <a:bodyPr/>
                    <a:lstStyle/>
                    <a:p>
                      <a:endParaRPr lang="en-US" sz="800" dirty="0"/>
                    </a:p>
                  </a:txBody>
                  <a:tcPr/>
                </a:tc>
                <a:extLst>
                  <a:ext uri="{0D108BD9-81ED-4DB2-BD59-A6C34878D82A}">
                    <a16:rowId xmlns:a16="http://schemas.microsoft.com/office/drawing/2014/main" val="10004"/>
                  </a:ext>
                </a:extLst>
              </a:tr>
              <a:tr h="227463">
                <a:tc>
                  <a:txBody>
                    <a:bodyPr/>
                    <a:lstStyle/>
                    <a:p>
                      <a:endParaRPr lang="en-US" sz="8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5"/>
                  </a:ext>
                </a:extLst>
              </a:tr>
              <a:tr h="199383">
                <a:tc>
                  <a:txBody>
                    <a:bodyPr/>
                    <a:lstStyle/>
                    <a:p>
                      <a:endParaRPr lang="en-US" sz="800" dirty="0"/>
                    </a:p>
                  </a:txBody>
                  <a:tcPr/>
                </a:tc>
                <a:extLst>
                  <a:ext uri="{0D108BD9-81ED-4DB2-BD59-A6C34878D82A}">
                    <a16:rowId xmlns:a16="http://schemas.microsoft.com/office/drawing/2014/main" val="10006"/>
                  </a:ext>
                </a:extLst>
              </a:tr>
              <a:tr h="251377">
                <a:tc>
                  <a:txBody>
                    <a:bodyPr/>
                    <a:lstStyle/>
                    <a:p>
                      <a:endParaRPr lang="en-US" sz="800" dirty="0"/>
                    </a:p>
                  </a:txBody>
                  <a:tcPr/>
                </a:tc>
                <a:extLst>
                  <a:ext uri="{0D108BD9-81ED-4DB2-BD59-A6C34878D82A}">
                    <a16:rowId xmlns:a16="http://schemas.microsoft.com/office/drawing/2014/main" val="10007"/>
                  </a:ext>
                </a:extLst>
              </a:tr>
              <a:tr h="256350">
                <a:tc>
                  <a:txBody>
                    <a:bodyPr/>
                    <a:lstStyle/>
                    <a:p>
                      <a:endParaRPr lang="en-US" sz="1200"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674348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3879070"/>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Yang, L., Kang, B., Huang, Z., Xu, X., Feng, J., &amp; Zhao, H. (2024). Depth anything: Unleashing the power of large-scale unlabeled data. In </a:t>
                      </a:r>
                      <a:r>
                        <a:rPr lang="en-US" sz="1200" b="0" i="1" kern="1200" dirty="0">
                          <a:solidFill>
                            <a:schemeClr val="dk1"/>
                          </a:solidFill>
                          <a:effectLst/>
                          <a:latin typeface="+mn-lt"/>
                          <a:ea typeface="+mn-ea"/>
                          <a:cs typeface="+mn-cs"/>
                        </a:rPr>
                        <a:t>Proceedings of the IEEE/CVF Conference on Computer Vision and Pattern Recognition</a:t>
                      </a:r>
                      <a:r>
                        <a:rPr lang="en-US" sz="1200" b="0" i="0" kern="1200" dirty="0">
                          <a:solidFill>
                            <a:schemeClr val="dk1"/>
                          </a:solidFill>
                          <a:effectLst/>
                          <a:latin typeface="+mn-lt"/>
                          <a:ea typeface="+mn-ea"/>
                          <a:cs typeface="+mn-cs"/>
                        </a:rPr>
                        <a:t> (pp. 10371-10381).</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r>
                        <a:rPr lang="en-US" sz="1200" b="0" i="0" kern="1200" dirty="0">
                          <a:solidFill>
                            <a:schemeClr val="dk1"/>
                          </a:solidFill>
                          <a:effectLst/>
                          <a:latin typeface="+mn-lt"/>
                          <a:ea typeface="+mn-ea"/>
                          <a:cs typeface="+mn-cs"/>
                        </a:rPr>
                        <a:t>Depth Anything is trained on 1.5M labeled images and </a:t>
                      </a:r>
                      <a:r>
                        <a:rPr lang="en-US" sz="1200" b="1" i="0" kern="1200" dirty="0">
                          <a:solidFill>
                            <a:schemeClr val="dk1"/>
                          </a:solidFill>
                          <a:effectLst/>
                          <a:latin typeface="+mn-lt"/>
                          <a:ea typeface="+mn-ea"/>
                          <a:cs typeface="+mn-cs"/>
                        </a:rPr>
                        <a:t>62M+ unlabeled images</a:t>
                      </a:r>
                      <a:r>
                        <a:rPr lang="en-US" sz="1200" b="0" i="0" kern="1200" dirty="0">
                          <a:solidFill>
                            <a:schemeClr val="dk1"/>
                          </a:solidFill>
                          <a:effectLst/>
                          <a:latin typeface="+mn-lt"/>
                          <a:ea typeface="+mn-ea"/>
                          <a:cs typeface="+mn-cs"/>
                        </a:rPr>
                        <a:t> jointly, providing the most capable Monocular Depth Estimation (MDE) foundation models with the following features:</a:t>
                      </a:r>
                    </a:p>
                    <a:p>
                      <a:r>
                        <a:rPr lang="en-US" sz="1200" b="0" i="0" kern="1200" dirty="0">
                          <a:solidFill>
                            <a:schemeClr val="dk1"/>
                          </a:solidFill>
                          <a:effectLst/>
                          <a:latin typeface="+mn-lt"/>
                          <a:ea typeface="+mn-ea"/>
                          <a:cs typeface="+mn-cs"/>
                        </a:rPr>
                        <a:t>zero-shot </a:t>
                      </a:r>
                      <a:r>
                        <a:rPr lang="en-US" sz="1200" b="1" i="0" kern="1200" dirty="0">
                          <a:solidFill>
                            <a:schemeClr val="dk1"/>
                          </a:solidFill>
                          <a:effectLst/>
                          <a:latin typeface="+mn-lt"/>
                          <a:ea typeface="+mn-ea"/>
                          <a:cs typeface="+mn-cs"/>
                        </a:rPr>
                        <a:t>relative</a:t>
                      </a:r>
                      <a:r>
                        <a:rPr lang="en-US" sz="1200" b="0" i="0" kern="1200" dirty="0">
                          <a:solidFill>
                            <a:schemeClr val="dk1"/>
                          </a:solidFill>
                          <a:effectLst/>
                          <a:latin typeface="+mn-lt"/>
                          <a:ea typeface="+mn-ea"/>
                          <a:cs typeface="+mn-cs"/>
                        </a:rPr>
                        <a:t> depth estimation, better than </a:t>
                      </a:r>
                      <a:r>
                        <a:rPr lang="en-US" sz="1200" b="0" i="0" kern="1200" dirty="0" err="1">
                          <a:solidFill>
                            <a:schemeClr val="dk1"/>
                          </a:solidFill>
                          <a:effectLst/>
                          <a:latin typeface="+mn-lt"/>
                          <a:ea typeface="+mn-ea"/>
                          <a:cs typeface="+mn-cs"/>
                        </a:rPr>
                        <a:t>MiDaS</a:t>
                      </a:r>
                      <a:r>
                        <a:rPr lang="en-US" sz="1200" b="0" i="0" kern="1200" dirty="0">
                          <a:solidFill>
                            <a:schemeClr val="dk1"/>
                          </a:solidFill>
                          <a:effectLst/>
                          <a:latin typeface="+mn-lt"/>
                          <a:ea typeface="+mn-ea"/>
                          <a:cs typeface="+mn-cs"/>
                        </a:rPr>
                        <a:t> v3.1 (BEiT</a:t>
                      </a:r>
                      <a:r>
                        <a:rPr lang="en-US" sz="1200" b="0" i="0" kern="1200" baseline="-25000" dirty="0">
                          <a:solidFill>
                            <a:schemeClr val="dk1"/>
                          </a:solidFill>
                          <a:effectLst/>
                          <a:latin typeface="+mn-lt"/>
                          <a:ea typeface="+mn-ea"/>
                          <a:cs typeface="+mn-cs"/>
                        </a:rPr>
                        <a:t>L-512</a:t>
                      </a:r>
                      <a:r>
                        <a:rPr lang="en-US" sz="1200" b="0" i="0" kern="1200" dirty="0">
                          <a:solidFill>
                            <a:schemeClr val="dk1"/>
                          </a:solidFill>
                          <a:effectLst/>
                          <a:latin typeface="+mn-lt"/>
                          <a:ea typeface="+mn-ea"/>
                          <a:cs typeface="+mn-cs"/>
                        </a:rPr>
                        <a:t>)</a:t>
                      </a:r>
                    </a:p>
                    <a:p>
                      <a:r>
                        <a:rPr lang="en-US" sz="1200" b="0" i="0" kern="1200" dirty="0">
                          <a:solidFill>
                            <a:schemeClr val="dk1"/>
                          </a:solidFill>
                          <a:effectLst/>
                          <a:latin typeface="+mn-lt"/>
                          <a:ea typeface="+mn-ea"/>
                          <a:cs typeface="+mn-cs"/>
                        </a:rPr>
                        <a:t>zero-shot </a:t>
                      </a:r>
                      <a:r>
                        <a:rPr lang="en-US" sz="1200" b="1" i="0" kern="1200" dirty="0">
                          <a:solidFill>
                            <a:schemeClr val="dk1"/>
                          </a:solidFill>
                          <a:effectLst/>
                          <a:latin typeface="+mn-lt"/>
                          <a:ea typeface="+mn-ea"/>
                          <a:cs typeface="+mn-cs"/>
                        </a:rPr>
                        <a:t>metric</a:t>
                      </a:r>
                      <a:r>
                        <a:rPr lang="en-US" sz="1200" b="0" i="0" kern="1200" dirty="0">
                          <a:solidFill>
                            <a:schemeClr val="dk1"/>
                          </a:solidFill>
                          <a:effectLst/>
                          <a:latin typeface="+mn-lt"/>
                          <a:ea typeface="+mn-ea"/>
                          <a:cs typeface="+mn-cs"/>
                        </a:rPr>
                        <a:t> depth estimation, better than </a:t>
                      </a:r>
                      <a:r>
                        <a:rPr lang="en-US" sz="1200" b="0" i="0" kern="1200" dirty="0" err="1">
                          <a:solidFill>
                            <a:schemeClr val="dk1"/>
                          </a:solidFill>
                          <a:effectLst/>
                          <a:latin typeface="+mn-lt"/>
                          <a:ea typeface="+mn-ea"/>
                          <a:cs typeface="+mn-cs"/>
                        </a:rPr>
                        <a:t>ZoeDepth</a:t>
                      </a:r>
                      <a:endParaRPr lang="en-US" sz="1200" b="0" i="0" kern="1200" dirty="0">
                        <a:solidFill>
                          <a:schemeClr val="dk1"/>
                        </a:solidFill>
                        <a:effectLst/>
                        <a:latin typeface="+mn-lt"/>
                        <a:ea typeface="+mn-ea"/>
                        <a:cs typeface="+mn-cs"/>
                      </a:endParaRPr>
                    </a:p>
                    <a:p>
                      <a:r>
                        <a:rPr lang="en-US" sz="1200" b="0" i="0" kern="1200" dirty="0">
                          <a:solidFill>
                            <a:schemeClr val="dk1"/>
                          </a:solidFill>
                          <a:effectLst/>
                          <a:latin typeface="+mn-lt"/>
                          <a:ea typeface="+mn-ea"/>
                          <a:cs typeface="+mn-cs"/>
                        </a:rPr>
                        <a:t>optimal in-domain fine-tuning and evaluation on NYUv2 and KITTI</a:t>
                      </a:r>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Machine Learning, Deep Learning</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Paper accepted by the 2024 </a:t>
                      </a:r>
                      <a:r>
                        <a:rPr lang="en-US" sz="1200" b="1" kern="1200" dirty="0"/>
                        <a:t>CVPR</a:t>
                      </a:r>
                      <a:r>
                        <a:rPr lang="en-US" sz="1200" kern="1200" dirty="0"/>
                        <a:t> conference</a:t>
                      </a:r>
                    </a:p>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https://</a:t>
                      </a:r>
                      <a:r>
                        <a:rPr lang="en-US" sz="1200" kern="1200" dirty="0" err="1"/>
                        <a:t>github.com</a:t>
                      </a:r>
                      <a:r>
                        <a:rPr lang="en-US" sz="1200" kern="1200" dirty="0"/>
                        <a:t>/</a:t>
                      </a:r>
                      <a:r>
                        <a:rPr lang="en-US" sz="1200" kern="1200" dirty="0" err="1"/>
                        <a:t>LiheYoung</a:t>
                      </a:r>
                      <a:r>
                        <a:rPr lang="en-US" sz="1200" kern="1200" dirty="0"/>
                        <a:t>/Depth-Anything</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10</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Highly relevant in depth estimation</a:t>
                      </a:r>
                    </a:p>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5</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dirty="0"/>
              <a:t>Annotated Bibliography</a:t>
            </a:r>
          </a:p>
        </p:txBody>
      </p:sp>
    </p:spTree>
    <p:extLst>
      <p:ext uri="{BB962C8B-B14F-4D97-AF65-F5344CB8AC3E}">
        <p14:creationId xmlns:p14="http://schemas.microsoft.com/office/powerpoint/2010/main" val="1161227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3869814"/>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Zhang, C., Ling, Y., Lu, M., Qin, M., &amp; Wang, H. (2024). Category-level Object Detection, Pose Estimation and Reconstruction from Stereo Images. </a:t>
                      </a:r>
                      <a:r>
                        <a:rPr lang="en-US" sz="1200" b="0" i="1" kern="1200" dirty="0" err="1">
                          <a:solidFill>
                            <a:schemeClr val="dk1"/>
                          </a:solidFill>
                          <a:effectLst/>
                          <a:latin typeface="+mn-lt"/>
                          <a:ea typeface="+mn-ea"/>
                          <a:cs typeface="+mn-cs"/>
                        </a:rPr>
                        <a:t>arXiv</a:t>
                      </a:r>
                      <a:r>
                        <a:rPr lang="en-US" sz="1200" b="0" i="1" kern="1200" dirty="0">
                          <a:solidFill>
                            <a:schemeClr val="dk1"/>
                          </a:solidFill>
                          <a:effectLst/>
                          <a:latin typeface="+mn-lt"/>
                          <a:ea typeface="+mn-ea"/>
                          <a:cs typeface="+mn-cs"/>
                        </a:rPr>
                        <a:t> preprint arXiv:2407.06984</a:t>
                      </a:r>
                      <a:r>
                        <a:rPr lang="en-US" sz="1200" b="0" i="0" kern="1200" dirty="0">
                          <a:solidFill>
                            <a:schemeClr val="dk1"/>
                          </a:solidFill>
                          <a:effectLst/>
                          <a:latin typeface="+mn-lt"/>
                          <a:ea typeface="+mn-ea"/>
                          <a:cs typeface="+mn-cs"/>
                        </a:rPr>
                        <a:t>.</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r>
                        <a:rPr lang="en-US" sz="1200" dirty="0"/>
                        <a:t>This paper presents CODERS, a one-stage approach for Category-level Object Detection, pose Estimation, and Reconstruction from Stereo images. The base of our pipeline is an Implicit Stereo Matching module that combines stereo image features with 3D position information.</a:t>
                      </a:r>
                      <a:endParaRPr lang="en-US" sz="1200" b="0" i="0" kern="1200" dirty="0">
                        <a:solidFill>
                          <a:schemeClr val="dk1"/>
                        </a:solidFill>
                        <a:effectLst/>
                        <a:latin typeface="+mn-lt"/>
                        <a:ea typeface="+mn-ea"/>
                        <a:cs typeface="+mn-cs"/>
                      </a:endParaRPr>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Machine Learning, Deep Learning</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Paper accepted by the 2024 </a:t>
                      </a:r>
                      <a:r>
                        <a:rPr lang="en-US" sz="1200" b="1" kern="1200" dirty="0"/>
                        <a:t>ECCV</a:t>
                      </a:r>
                      <a:r>
                        <a:rPr lang="en-US" sz="1200" kern="1200" dirty="0"/>
                        <a:t> conference</a:t>
                      </a:r>
                    </a:p>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https://</a:t>
                      </a:r>
                      <a:r>
                        <a:rPr lang="en-US" sz="1200" kern="1200" dirty="0" err="1"/>
                        <a:t>xingyoujun.github.io</a:t>
                      </a:r>
                      <a:r>
                        <a:rPr lang="en-US" sz="1200" kern="1200" dirty="0"/>
                        <a:t>/coders/?</a:t>
                      </a:r>
                      <a:r>
                        <a:rPr lang="en-US" sz="1200" kern="1200" dirty="0" err="1"/>
                        <a:t>fbclid</a:t>
                      </a:r>
                      <a:r>
                        <a:rPr lang="en-US" sz="1200" kern="1200" dirty="0"/>
                        <a:t>=IwZXh0bgNhZW0CMTAAAR0IGuyn2xHbrdY8_1iNNBVrR8IMKn_H4LafpzmT2gGTYp5Lps7dW2Al0aQ_aem_-NUraQYijssC2jZ3SSFvBQ#todo</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10</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Highly relevant in 3D object bounding box estimation</a:t>
                      </a:r>
                    </a:p>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a:t>Annotated Bibliography</a:t>
            </a:r>
            <a:endParaRPr lang="en-US" sz="3600" dirty="0"/>
          </a:p>
        </p:txBody>
      </p:sp>
    </p:spTree>
    <p:extLst>
      <p:ext uri="{BB962C8B-B14F-4D97-AF65-F5344CB8AC3E}">
        <p14:creationId xmlns:p14="http://schemas.microsoft.com/office/powerpoint/2010/main" val="1879210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3549774"/>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err="1">
                          <a:solidFill>
                            <a:schemeClr val="dk1"/>
                          </a:solidFill>
                          <a:effectLst/>
                          <a:latin typeface="+mn-lt"/>
                          <a:ea typeface="+mn-ea"/>
                          <a:cs typeface="+mn-cs"/>
                        </a:rPr>
                        <a:t>Jirak</a:t>
                      </a:r>
                      <a:r>
                        <a:rPr lang="en-US" sz="1200" b="0" i="0" kern="1200" dirty="0">
                          <a:solidFill>
                            <a:schemeClr val="dk1"/>
                          </a:solidFill>
                          <a:effectLst/>
                          <a:latin typeface="+mn-lt"/>
                          <a:ea typeface="+mn-ea"/>
                          <a:cs typeface="+mn-cs"/>
                        </a:rPr>
                        <a:t>, D., </a:t>
                      </a:r>
                      <a:r>
                        <a:rPr lang="en-US" sz="1200" b="0" i="0" kern="1200" dirty="0" err="1">
                          <a:solidFill>
                            <a:schemeClr val="dk1"/>
                          </a:solidFill>
                          <a:effectLst/>
                          <a:latin typeface="+mn-lt"/>
                          <a:ea typeface="+mn-ea"/>
                          <a:cs typeface="+mn-cs"/>
                        </a:rPr>
                        <a:t>Biertimpel</a:t>
                      </a:r>
                      <a:r>
                        <a:rPr lang="en-US" sz="1200" b="0" i="0" kern="1200" dirty="0">
                          <a:solidFill>
                            <a:schemeClr val="dk1"/>
                          </a:solidFill>
                          <a:effectLst/>
                          <a:latin typeface="+mn-lt"/>
                          <a:ea typeface="+mn-ea"/>
                          <a:cs typeface="+mn-cs"/>
                        </a:rPr>
                        <a:t>, D., </a:t>
                      </a:r>
                      <a:r>
                        <a:rPr lang="en-US" sz="1200" b="0" i="0" kern="1200" dirty="0" err="1">
                          <a:solidFill>
                            <a:schemeClr val="dk1"/>
                          </a:solidFill>
                          <a:effectLst/>
                          <a:latin typeface="+mn-lt"/>
                          <a:ea typeface="+mn-ea"/>
                          <a:cs typeface="+mn-cs"/>
                        </a:rPr>
                        <a:t>Kerzel</a:t>
                      </a:r>
                      <a:r>
                        <a:rPr lang="en-US" sz="1200" b="0" i="0" kern="1200" dirty="0">
                          <a:solidFill>
                            <a:schemeClr val="dk1"/>
                          </a:solidFill>
                          <a:effectLst/>
                          <a:latin typeface="+mn-lt"/>
                          <a:ea typeface="+mn-ea"/>
                          <a:cs typeface="+mn-cs"/>
                        </a:rPr>
                        <a:t>, M., &amp; </a:t>
                      </a:r>
                      <a:r>
                        <a:rPr lang="en-US" sz="1200" b="0" i="0" kern="1200" dirty="0" err="1">
                          <a:solidFill>
                            <a:schemeClr val="dk1"/>
                          </a:solidFill>
                          <a:effectLst/>
                          <a:latin typeface="+mn-lt"/>
                          <a:ea typeface="+mn-ea"/>
                          <a:cs typeface="+mn-cs"/>
                        </a:rPr>
                        <a:t>Wermter</a:t>
                      </a:r>
                      <a:r>
                        <a:rPr lang="en-US" sz="1200" b="0" i="0" kern="1200" dirty="0">
                          <a:solidFill>
                            <a:schemeClr val="dk1"/>
                          </a:solidFill>
                          <a:effectLst/>
                          <a:latin typeface="+mn-lt"/>
                          <a:ea typeface="+mn-ea"/>
                          <a:cs typeface="+mn-cs"/>
                        </a:rPr>
                        <a:t>, S. (2021). Solving visual object ambiguities when pointing: an unsupervised learning approach. </a:t>
                      </a:r>
                      <a:r>
                        <a:rPr lang="en-US" sz="1200" b="0" i="1" kern="1200" dirty="0">
                          <a:solidFill>
                            <a:schemeClr val="dk1"/>
                          </a:solidFill>
                          <a:effectLst/>
                          <a:latin typeface="+mn-lt"/>
                          <a:ea typeface="+mn-ea"/>
                          <a:cs typeface="+mn-cs"/>
                        </a:rPr>
                        <a:t>Neural Computing and Applications</a:t>
                      </a:r>
                      <a:r>
                        <a:rPr lang="en-US" sz="1200" b="0" i="0" kern="1200" dirty="0">
                          <a:solidFill>
                            <a:schemeClr val="dk1"/>
                          </a:solidFill>
                          <a:effectLst/>
                          <a:latin typeface="+mn-lt"/>
                          <a:ea typeface="+mn-ea"/>
                          <a:cs typeface="+mn-cs"/>
                        </a:rPr>
                        <a:t>, </a:t>
                      </a:r>
                      <a:r>
                        <a:rPr lang="en-US" sz="1200" b="0" i="1" kern="1200" dirty="0">
                          <a:solidFill>
                            <a:schemeClr val="dk1"/>
                          </a:solidFill>
                          <a:effectLst/>
                          <a:latin typeface="+mn-lt"/>
                          <a:ea typeface="+mn-ea"/>
                          <a:cs typeface="+mn-cs"/>
                        </a:rPr>
                        <a:t>33</a:t>
                      </a:r>
                      <a:r>
                        <a:rPr lang="en-US" sz="1200" b="0" i="0" kern="1200" dirty="0">
                          <a:solidFill>
                            <a:schemeClr val="dk1"/>
                          </a:solidFill>
                          <a:effectLst/>
                          <a:latin typeface="+mn-lt"/>
                          <a:ea typeface="+mn-ea"/>
                          <a:cs typeface="+mn-cs"/>
                        </a:rPr>
                        <a:t>, 2297-2319.</a:t>
                      </a:r>
                      <a:endParaRPr lang="en-US" sz="10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r>
                        <a:rPr lang="en-US" sz="1200" b="0" i="0" kern="1200" dirty="0">
                          <a:solidFill>
                            <a:schemeClr val="dk1"/>
                          </a:solidFill>
                          <a:effectLst/>
                          <a:latin typeface="+mn-lt"/>
                          <a:ea typeface="+mn-ea"/>
                          <a:cs typeface="+mn-cs"/>
                        </a:rPr>
                        <a:t>In this paper, we propose an unsupervised learning approach to model the distribution of pointing gestures using a growing-when-required (GWR) network. We introduce an interaction scenario with a humanoid robot and define the so-called ambiguity classes.</a:t>
                      </a:r>
                      <a:endParaRPr lang="en-US" sz="1000" b="0" i="0" kern="1200" dirty="0">
                        <a:solidFill>
                          <a:schemeClr val="dk1"/>
                        </a:solidFill>
                        <a:effectLst/>
                        <a:latin typeface="+mn-lt"/>
                        <a:ea typeface="+mn-ea"/>
                        <a:cs typeface="+mn-cs"/>
                      </a:endParaRPr>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b="0" i="0" kern="1200" dirty="0">
                          <a:solidFill>
                            <a:schemeClr val="dk1"/>
                          </a:solidFill>
                          <a:effectLst/>
                          <a:latin typeface="+mn-lt"/>
                          <a:ea typeface="+mn-ea"/>
                          <a:cs typeface="+mn-cs"/>
                        </a:rPr>
                        <a:t>Unsupervised learning </a:t>
                      </a:r>
                      <a:endParaRPr lang="en-US" sz="1200" kern="1200" dirty="0"/>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Paper published in 2021</a:t>
                      </a:r>
                    </a:p>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https://</a:t>
                      </a:r>
                      <a:r>
                        <a:rPr lang="en-US" sz="1200" kern="1200" dirty="0" err="1"/>
                        <a:t>link.springer.com</a:t>
                      </a:r>
                      <a:r>
                        <a:rPr lang="en-US" sz="1200" kern="1200" dirty="0"/>
                        <a:t>/article/10.1007/s00521-020-05109-w</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10</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Highly relevant in  gesture object detection processing</a:t>
                      </a:r>
                    </a:p>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a:t>Annotated Bibliography</a:t>
            </a:r>
            <a:endParaRPr lang="en-US" sz="3600" dirty="0"/>
          </a:p>
        </p:txBody>
      </p:sp>
    </p:spTree>
    <p:extLst>
      <p:ext uri="{BB962C8B-B14F-4D97-AF65-F5344CB8AC3E}">
        <p14:creationId xmlns:p14="http://schemas.microsoft.com/office/powerpoint/2010/main" val="1584155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3549774"/>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err="1">
                          <a:solidFill>
                            <a:schemeClr val="dk1"/>
                          </a:solidFill>
                          <a:effectLst/>
                          <a:latin typeface="+mn-lt"/>
                          <a:ea typeface="+mn-ea"/>
                          <a:cs typeface="+mn-cs"/>
                        </a:rPr>
                        <a:t>Jirak</a:t>
                      </a:r>
                      <a:r>
                        <a:rPr lang="en-US" sz="1200" b="0" i="0" kern="1200" dirty="0">
                          <a:solidFill>
                            <a:schemeClr val="dk1"/>
                          </a:solidFill>
                          <a:effectLst/>
                          <a:latin typeface="+mn-lt"/>
                          <a:ea typeface="+mn-ea"/>
                          <a:cs typeface="+mn-cs"/>
                        </a:rPr>
                        <a:t>, D., </a:t>
                      </a:r>
                      <a:r>
                        <a:rPr lang="en-US" sz="1200" b="0" i="0" kern="1200" dirty="0" err="1">
                          <a:solidFill>
                            <a:schemeClr val="dk1"/>
                          </a:solidFill>
                          <a:effectLst/>
                          <a:latin typeface="+mn-lt"/>
                          <a:ea typeface="+mn-ea"/>
                          <a:cs typeface="+mn-cs"/>
                        </a:rPr>
                        <a:t>Biertimpel</a:t>
                      </a:r>
                      <a:r>
                        <a:rPr lang="en-US" sz="1200" b="0" i="0" kern="1200" dirty="0">
                          <a:solidFill>
                            <a:schemeClr val="dk1"/>
                          </a:solidFill>
                          <a:effectLst/>
                          <a:latin typeface="+mn-lt"/>
                          <a:ea typeface="+mn-ea"/>
                          <a:cs typeface="+mn-cs"/>
                        </a:rPr>
                        <a:t>, D., </a:t>
                      </a:r>
                      <a:r>
                        <a:rPr lang="en-US" sz="1200" b="0" i="0" kern="1200" dirty="0" err="1">
                          <a:solidFill>
                            <a:schemeClr val="dk1"/>
                          </a:solidFill>
                          <a:effectLst/>
                          <a:latin typeface="+mn-lt"/>
                          <a:ea typeface="+mn-ea"/>
                          <a:cs typeface="+mn-cs"/>
                        </a:rPr>
                        <a:t>Kerzel</a:t>
                      </a:r>
                      <a:r>
                        <a:rPr lang="en-US" sz="1200" b="0" i="0" kern="1200" dirty="0">
                          <a:solidFill>
                            <a:schemeClr val="dk1"/>
                          </a:solidFill>
                          <a:effectLst/>
                          <a:latin typeface="+mn-lt"/>
                          <a:ea typeface="+mn-ea"/>
                          <a:cs typeface="+mn-cs"/>
                        </a:rPr>
                        <a:t>, M., &amp; </a:t>
                      </a:r>
                      <a:r>
                        <a:rPr lang="en-US" sz="1200" b="0" i="0" kern="1200" dirty="0" err="1">
                          <a:solidFill>
                            <a:schemeClr val="dk1"/>
                          </a:solidFill>
                          <a:effectLst/>
                          <a:latin typeface="+mn-lt"/>
                          <a:ea typeface="+mn-ea"/>
                          <a:cs typeface="+mn-cs"/>
                        </a:rPr>
                        <a:t>Wermter</a:t>
                      </a:r>
                      <a:r>
                        <a:rPr lang="en-US" sz="1200" b="0" i="0" kern="1200" dirty="0">
                          <a:solidFill>
                            <a:schemeClr val="dk1"/>
                          </a:solidFill>
                          <a:effectLst/>
                          <a:latin typeface="+mn-lt"/>
                          <a:ea typeface="+mn-ea"/>
                          <a:cs typeface="+mn-cs"/>
                        </a:rPr>
                        <a:t>, S. (2021). Solving visual object ambiguities when pointing: an unsupervised learning approach. </a:t>
                      </a:r>
                      <a:r>
                        <a:rPr lang="en-US" sz="1200" b="0" i="1" kern="1200" dirty="0">
                          <a:solidFill>
                            <a:schemeClr val="dk1"/>
                          </a:solidFill>
                          <a:effectLst/>
                          <a:latin typeface="+mn-lt"/>
                          <a:ea typeface="+mn-ea"/>
                          <a:cs typeface="+mn-cs"/>
                        </a:rPr>
                        <a:t>Neural Computing and Applications</a:t>
                      </a:r>
                      <a:r>
                        <a:rPr lang="en-US" sz="1200" b="0" i="0" kern="1200" dirty="0">
                          <a:solidFill>
                            <a:schemeClr val="dk1"/>
                          </a:solidFill>
                          <a:effectLst/>
                          <a:latin typeface="+mn-lt"/>
                          <a:ea typeface="+mn-ea"/>
                          <a:cs typeface="+mn-cs"/>
                        </a:rPr>
                        <a:t>, </a:t>
                      </a:r>
                      <a:r>
                        <a:rPr lang="en-US" sz="1200" b="0" i="1" kern="1200" dirty="0">
                          <a:solidFill>
                            <a:schemeClr val="dk1"/>
                          </a:solidFill>
                          <a:effectLst/>
                          <a:latin typeface="+mn-lt"/>
                          <a:ea typeface="+mn-ea"/>
                          <a:cs typeface="+mn-cs"/>
                        </a:rPr>
                        <a:t>33</a:t>
                      </a:r>
                      <a:r>
                        <a:rPr lang="en-US" sz="1200" b="0" i="0" kern="1200" dirty="0">
                          <a:solidFill>
                            <a:schemeClr val="dk1"/>
                          </a:solidFill>
                          <a:effectLst/>
                          <a:latin typeface="+mn-lt"/>
                          <a:ea typeface="+mn-ea"/>
                          <a:cs typeface="+mn-cs"/>
                        </a:rPr>
                        <a:t>, 2297-2319.</a:t>
                      </a:r>
                      <a:endParaRPr lang="en-US" sz="10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r>
                        <a:rPr lang="en-US" sz="1200" b="0" i="0" kern="1200" dirty="0">
                          <a:solidFill>
                            <a:schemeClr val="dk1"/>
                          </a:solidFill>
                          <a:effectLst/>
                          <a:latin typeface="+mn-lt"/>
                          <a:ea typeface="+mn-ea"/>
                          <a:cs typeface="+mn-cs"/>
                        </a:rPr>
                        <a:t>In this paper, we propose an unsupervised learning approach to model the distribution of pointing gestures using a growing-when-required (GWR) network. We introduce an interaction scenario with a humanoid robot and define the so-called ambiguity classes.</a:t>
                      </a:r>
                      <a:endParaRPr lang="en-US" sz="1000" b="0" i="0" kern="1200" dirty="0">
                        <a:solidFill>
                          <a:schemeClr val="dk1"/>
                        </a:solidFill>
                        <a:effectLst/>
                        <a:latin typeface="+mn-lt"/>
                        <a:ea typeface="+mn-ea"/>
                        <a:cs typeface="+mn-cs"/>
                      </a:endParaRPr>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b="0" i="0" kern="1200" dirty="0">
                          <a:solidFill>
                            <a:schemeClr val="dk1"/>
                          </a:solidFill>
                          <a:effectLst/>
                          <a:latin typeface="+mn-lt"/>
                          <a:ea typeface="+mn-ea"/>
                          <a:cs typeface="+mn-cs"/>
                        </a:rPr>
                        <a:t>Unsupervised learning </a:t>
                      </a:r>
                      <a:endParaRPr lang="en-US" sz="1200" kern="1200" dirty="0"/>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Paper published in 2021</a:t>
                      </a:r>
                    </a:p>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https://</a:t>
                      </a:r>
                      <a:r>
                        <a:rPr lang="en-US" sz="1200" kern="1200" dirty="0" err="1"/>
                        <a:t>link.springer.com</a:t>
                      </a:r>
                      <a:r>
                        <a:rPr lang="en-US" sz="1200" kern="1200" dirty="0"/>
                        <a:t>/article/10.1007/s00521-020-05109-w</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10</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Highly relevant in  gesture object detection processing</a:t>
                      </a:r>
                    </a:p>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a:t>Annotated Bibliography</a:t>
            </a:r>
            <a:endParaRPr lang="en-US" sz="3600" dirty="0"/>
          </a:p>
        </p:txBody>
      </p:sp>
    </p:spTree>
    <p:extLst>
      <p:ext uri="{BB962C8B-B14F-4D97-AF65-F5344CB8AC3E}">
        <p14:creationId xmlns:p14="http://schemas.microsoft.com/office/powerpoint/2010/main" val="1012653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4534254"/>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dirty="0">
                          <a:solidFill>
                            <a:schemeClr val="dk1"/>
                          </a:solidFill>
                          <a:effectLst/>
                          <a:latin typeface="+mn-lt"/>
                          <a:ea typeface="+mn-ea"/>
                          <a:cs typeface="+mn-cs"/>
                        </a:rPr>
                        <a:t>Cheng, T., Song, L., Ge, Y., Liu, W., Wang, X., &amp; Shan, Y. (2024). Yolo-world: Real-time open-vocabulary object detection. In </a:t>
                      </a:r>
                      <a:r>
                        <a:rPr lang="en-US" sz="1100" b="0" i="1" kern="1200" dirty="0">
                          <a:solidFill>
                            <a:schemeClr val="dk1"/>
                          </a:solidFill>
                          <a:effectLst/>
                          <a:latin typeface="+mn-lt"/>
                          <a:ea typeface="+mn-ea"/>
                          <a:cs typeface="+mn-cs"/>
                        </a:rPr>
                        <a:t>Proceedings of the IEEE/CVF Conference on Computer Vision and Pattern Recognition</a:t>
                      </a:r>
                      <a:r>
                        <a:rPr lang="en-US" sz="1100" b="0" i="0" kern="1200" dirty="0">
                          <a:solidFill>
                            <a:schemeClr val="dk1"/>
                          </a:solidFill>
                          <a:effectLst/>
                          <a:latin typeface="+mn-lt"/>
                          <a:ea typeface="+mn-ea"/>
                          <a:cs typeface="+mn-cs"/>
                        </a:rPr>
                        <a:t> (pp. 16901-16911).</a:t>
                      </a:r>
                      <a:endParaRPr lang="en-US" sz="11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r>
                        <a:rPr lang="en-US" sz="1000" b="0" i="0" kern="1200" dirty="0">
                          <a:solidFill>
                            <a:schemeClr val="dk1"/>
                          </a:solidFill>
                          <a:effectLst/>
                          <a:latin typeface="+mn-lt"/>
                          <a:ea typeface="+mn-ea"/>
                          <a:cs typeface="+mn-cs"/>
                        </a:rPr>
                        <a:t>The You Only Look Once (YOLO) series of detectors have established themselves as efficient and practical tools. However, their reliance on predefined and trained object categories limits their applicability in open scenarios. Addressing this limitation, we introduce YOLO-World, an innovative approach that enhances YOLO with open-vocabulary detection capabilities through vision-language modeling and pre-training on large-scale datasets. Specifically, we propose a new Re-parameterizable Vision-Language Path Aggregation Network (</a:t>
                      </a:r>
                      <a:r>
                        <a:rPr lang="en-US" sz="1000" b="0" i="0" kern="1200" dirty="0" err="1">
                          <a:solidFill>
                            <a:schemeClr val="dk1"/>
                          </a:solidFill>
                          <a:effectLst/>
                          <a:latin typeface="+mn-lt"/>
                          <a:ea typeface="+mn-ea"/>
                          <a:cs typeface="+mn-cs"/>
                        </a:rPr>
                        <a:t>RepVL</a:t>
                      </a:r>
                      <a:r>
                        <a:rPr lang="en-US" sz="1000" b="0" i="0" kern="1200" dirty="0">
                          <a:solidFill>
                            <a:schemeClr val="dk1"/>
                          </a:solidFill>
                          <a:effectLst/>
                          <a:latin typeface="+mn-lt"/>
                          <a:ea typeface="+mn-ea"/>
                          <a:cs typeface="+mn-cs"/>
                        </a:rPr>
                        <a:t>-PAN) and region-text contrastive loss to facilitate the interaction between visual and linguistic information. Our method excels in detecting a wide range of objects in a zero-shot manner with high efficiency. On the challenging LVIS dataset, YOLO-World achieves 35.4 AP with 52.0 FPS on V100, which outperforms many state-of-the-art methods in terms of both accuracy and speed. Furthermore, the fine-tuned YOLO-World achieves remarkable performance on several downstream tasks, including object detection and open-vocabulary instance segmentation.</a:t>
                      </a:r>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Deep Learning, object detection</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Paper published in 2024</a:t>
                      </a:r>
                    </a:p>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https://</a:t>
                      </a:r>
                      <a:r>
                        <a:rPr lang="en-US" sz="1200" kern="1200" dirty="0" err="1"/>
                        <a:t>github.com</a:t>
                      </a:r>
                      <a:r>
                        <a:rPr lang="en-US" sz="1200" kern="1200" dirty="0"/>
                        <a:t>/</a:t>
                      </a:r>
                      <a:r>
                        <a:rPr lang="en-US" sz="1200" kern="1200" dirty="0" err="1"/>
                        <a:t>AILab</a:t>
                      </a:r>
                      <a:r>
                        <a:rPr lang="en-US" sz="1200" kern="1200" dirty="0"/>
                        <a:t>-CVC/YOLO-World</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10</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Highly relevant in object detection</a:t>
                      </a:r>
                    </a:p>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a:t>Annotated Bibliography</a:t>
            </a:r>
            <a:endParaRPr lang="en-US" sz="3600" dirty="0"/>
          </a:p>
        </p:txBody>
      </p:sp>
    </p:spTree>
    <p:extLst>
      <p:ext uri="{BB962C8B-B14F-4D97-AF65-F5344CB8AC3E}">
        <p14:creationId xmlns:p14="http://schemas.microsoft.com/office/powerpoint/2010/main" val="2642074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228600" y="990600"/>
          <a:ext cx="8789670" cy="4431348"/>
        </p:xfrm>
        <a:graphic>
          <a:graphicData uri="http://schemas.openxmlformats.org/drawingml/2006/table">
            <a:tbl>
              <a:tblPr firstRow="1" bandRow="1">
                <a:tableStyleId>{BDBED569-4797-4DF1-A0F4-6AAB3CD982D8}</a:tableStyleId>
              </a:tblPr>
              <a:tblGrid>
                <a:gridCol w="406527">
                  <a:extLst>
                    <a:ext uri="{9D8B030D-6E8A-4147-A177-3AD203B41FA5}">
                      <a16:colId xmlns:a16="http://schemas.microsoft.com/office/drawing/2014/main" val="3550450280"/>
                    </a:ext>
                  </a:extLst>
                </a:gridCol>
                <a:gridCol w="1228878">
                  <a:extLst>
                    <a:ext uri="{9D8B030D-6E8A-4147-A177-3AD203B41FA5}">
                      <a16:colId xmlns:a16="http://schemas.microsoft.com/office/drawing/2014/main" val="20000"/>
                    </a:ext>
                  </a:extLst>
                </a:gridCol>
                <a:gridCol w="1898370">
                  <a:extLst>
                    <a:ext uri="{9D8B030D-6E8A-4147-A177-3AD203B41FA5}">
                      <a16:colId xmlns:a16="http://schemas.microsoft.com/office/drawing/2014/main" val="20001"/>
                    </a:ext>
                  </a:extLst>
                </a:gridCol>
                <a:gridCol w="1689735">
                  <a:extLst>
                    <a:ext uri="{9D8B030D-6E8A-4147-A177-3AD203B41FA5}">
                      <a16:colId xmlns:a16="http://schemas.microsoft.com/office/drawing/2014/main" val="20002"/>
                    </a:ext>
                  </a:extLst>
                </a:gridCol>
                <a:gridCol w="925830">
                  <a:extLst>
                    <a:ext uri="{9D8B030D-6E8A-4147-A177-3AD203B41FA5}">
                      <a16:colId xmlns:a16="http://schemas.microsoft.com/office/drawing/2014/main" val="4159153369"/>
                    </a:ext>
                  </a:extLst>
                </a:gridCol>
                <a:gridCol w="1143000">
                  <a:extLst>
                    <a:ext uri="{9D8B030D-6E8A-4147-A177-3AD203B41FA5}">
                      <a16:colId xmlns:a16="http://schemas.microsoft.com/office/drawing/2014/main" val="1135235911"/>
                    </a:ext>
                  </a:extLst>
                </a:gridCol>
                <a:gridCol w="891540">
                  <a:extLst>
                    <a:ext uri="{9D8B030D-6E8A-4147-A177-3AD203B41FA5}">
                      <a16:colId xmlns:a16="http://schemas.microsoft.com/office/drawing/2014/main" val="51346172"/>
                    </a:ext>
                  </a:extLst>
                </a:gridCol>
                <a:gridCol w="605790">
                  <a:extLst>
                    <a:ext uri="{9D8B030D-6E8A-4147-A177-3AD203B41FA5}">
                      <a16:colId xmlns:a16="http://schemas.microsoft.com/office/drawing/2014/main" val="2818843589"/>
                    </a:ext>
                  </a:extLst>
                </a:gridCol>
              </a:tblGrid>
              <a:tr h="492372">
                <a:tc>
                  <a:txBody>
                    <a:bodyPr/>
                    <a:lstStyle/>
                    <a:p>
                      <a:pPr algn="ctr"/>
                      <a:r>
                        <a:rPr lang="en-US" sz="1200" dirty="0">
                          <a:solidFill>
                            <a:schemeClr val="bg1"/>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Brief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Format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Time Span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Num. of records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Access </a:t>
                      </a:r>
                    </a:p>
                    <a:p>
                      <a:pPr algn="ctr"/>
                      <a:r>
                        <a:rPr lang="en-US" sz="1200" dirty="0">
                          <a:solidFill>
                            <a:schemeClr val="bg1"/>
                          </a:solidFill>
                        </a:rPr>
                        <a:t>(Y/N)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extLst>
                  <a:ext uri="{0D108BD9-81ED-4DB2-BD59-A6C34878D82A}">
                    <a16:rowId xmlns:a16="http://schemas.microsoft.com/office/drawing/2014/main" val="10000"/>
                  </a:ext>
                </a:extLst>
              </a:tr>
              <a:tr h="1674065">
                <a:tc>
                  <a:txBody>
                    <a:bodyPr/>
                    <a:lstStyle/>
                    <a:p>
                      <a:pPr marL="0" indent="0">
                        <a:buFont typeface="Arial"/>
                        <a:buNone/>
                      </a:pPr>
                      <a:r>
                        <a:rPr lang="en-US" sz="12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a:buNone/>
                      </a:pPr>
                      <a:r>
                        <a:rPr lang="en-US" sz="1200" dirty="0" err="1"/>
                        <a:t>Deepoint</a:t>
                      </a:r>
                      <a:r>
                        <a:rPr lang="en-US" sz="1200" dirty="0"/>
                        <a:t> (DP) dataset</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https://</a:t>
                      </a:r>
                      <a:r>
                        <a:rPr lang="en-US" sz="1200" dirty="0" err="1"/>
                        <a:t>drive.google.com</a:t>
                      </a:r>
                      <a:r>
                        <a:rPr lang="en-US" sz="1200" dirty="0"/>
                        <a:t>/drive/folders/1W_49HId_2FLFH0X9Ry8QiTTyaVt2Y0ks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lang="en-US" sz="1200" dirty="0"/>
                        <a:t>First-of-its-kind largescale dataset for pointing recognition and 3D direction estimation.</a:t>
                      </a:r>
                    </a:p>
                    <a:p>
                      <a:pPr marL="171450" indent="-171450">
                        <a:buFont typeface="Arial" panose="020B0604020202020204" pitchFamily="34" charset="0"/>
                        <a:buChar char="•"/>
                      </a:pPr>
                      <a:r>
                        <a:rPr lang="en-US" sz="1200" dirty="0"/>
                        <a:t>License: CC BY-NC 4.0</a:t>
                      </a:r>
                    </a:p>
                    <a:p>
                      <a:pPr marL="171450" indent="-171450">
                        <a:buFont typeface="Arial" panose="020B0604020202020204" pitchFamily="34" charset="0"/>
                        <a:buChar char="•"/>
                      </a:pPr>
                      <a:r>
                        <a:rPr lang="en-US" sz="1200" dirty="0"/>
                        <a:t>ICCV 2023</a:t>
                      </a:r>
                    </a:p>
                    <a:p>
                      <a:pPr marL="171450" indent="-171450">
                        <a:buFont typeface="Arial" panose="020B0604020202020204" pitchFamily="34" charset="0"/>
                        <a:buChar char="•"/>
                      </a:pP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Jpeg, </a:t>
                      </a:r>
                      <a:r>
                        <a:rPr lang="en-US" sz="1200" dirty="0" err="1"/>
                        <a:t>json</a:t>
                      </a:r>
                      <a:r>
                        <a:rPr lang="en-US" sz="1200" dirty="0"/>
                        <a:t>, </a:t>
                      </a:r>
                      <a:r>
                        <a:rPr lang="en-US" sz="1200" dirty="0" err="1"/>
                        <a:t>yaml</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2.8 M frames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264911">
                <a:tc>
                  <a:txBody>
                    <a:bodyPr/>
                    <a:lstStyle/>
                    <a:p>
                      <a:r>
                        <a:rPr lang="en-US" sz="12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PKU-MMD 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t>https://</a:t>
                      </a:r>
                      <a:r>
                        <a:rPr lang="en-US" sz="1200" dirty="0" err="1"/>
                        <a:t>github.com</a:t>
                      </a:r>
                      <a:r>
                        <a:rPr lang="en-US" sz="1200" dirty="0"/>
                        <a:t>/ECHO960/PKU-MMD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PKU Multi-Modality Dataset) is a large-scale benchmark for continuous multi-modal 3D human action understanding. It covers a wide range of complex human activities with well-annotated information.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For cross validation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License: Apache 2.0</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Jpeg, </a:t>
                      </a:r>
                      <a:r>
                        <a:rPr lang="en-US" sz="1200" dirty="0" err="1"/>
                        <a:t>png</a:t>
                      </a:r>
                      <a:r>
                        <a:rPr lang="en-US" sz="1200" dirty="0"/>
                        <a:t>, </a:t>
                      </a:r>
                      <a:r>
                        <a:rPr lang="en-US" sz="1200" dirty="0" err="1"/>
                        <a:t>avi</a:t>
                      </a:r>
                      <a:r>
                        <a:rPr lang="en-US" sz="1200" dirty="0"/>
                        <a:t>, 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5.4 M frames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itle 2"/>
          <p:cNvSpPr>
            <a:spLocks noGrp="1"/>
          </p:cNvSpPr>
          <p:nvPr>
            <p:ph type="title"/>
          </p:nvPr>
        </p:nvSpPr>
        <p:spPr>
          <a:xfrm>
            <a:off x="607808" y="211294"/>
            <a:ext cx="7756263" cy="657386"/>
          </a:xfrm>
        </p:spPr>
        <p:txBody>
          <a:bodyPr/>
          <a:lstStyle/>
          <a:p>
            <a:r>
              <a:rPr lang="en-US" sz="3600" dirty="0">
                <a:solidFill>
                  <a:srgbClr val="B22600"/>
                </a:solidFill>
              </a:rPr>
              <a:t>Data Sources List</a:t>
            </a:r>
          </a:p>
        </p:txBody>
      </p:sp>
    </p:spTree>
    <p:extLst>
      <p:ext uri="{BB962C8B-B14F-4D97-AF65-F5344CB8AC3E}">
        <p14:creationId xmlns:p14="http://schemas.microsoft.com/office/powerpoint/2010/main" val="2980611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409B32-7515-0943-B282-9E9B67AAB8DF}"/>
              </a:ext>
            </a:extLst>
          </p:cNvPr>
          <p:cNvSpPr>
            <a:spLocks noGrp="1"/>
          </p:cNvSpPr>
          <p:nvPr>
            <p:ph idx="1"/>
          </p:nvPr>
        </p:nvSpPr>
        <p:spPr>
          <a:xfrm>
            <a:off x="699249" y="1872028"/>
            <a:ext cx="7745505" cy="2815444"/>
          </a:xfrm>
        </p:spPr>
        <p:txBody>
          <a:bodyPr/>
          <a:lstStyle/>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pPr marL="0" indent="0">
              <a:buNone/>
            </a:pPr>
            <a:endParaRPr lang="en-US" sz="1200" dirty="0">
              <a:solidFill>
                <a:schemeClr val="tx1"/>
              </a:solidFill>
            </a:endParaRPr>
          </a:p>
          <a:p>
            <a:pPr marL="0" indent="0">
              <a:buNone/>
            </a:pPr>
            <a:endParaRPr lang="en-US" sz="1200" dirty="0">
              <a:solidFill>
                <a:schemeClr val="tx1"/>
              </a:solidFill>
            </a:endParaRPr>
          </a:p>
          <a:p>
            <a:r>
              <a:rPr lang="en-US" sz="1200" dirty="0"/>
              <a:t>Purpose: The image will be utilized for body pose estimation and the pose estimation will be used as input to the encoder for training purposes to predict the pointing direction.</a:t>
            </a:r>
          </a:p>
          <a:p>
            <a:r>
              <a:rPr lang="en-US" sz="1200" dirty="0"/>
              <a:t>Data treatment: The primary process will involve filtering out non-sitting positions using pose estimation.</a:t>
            </a:r>
          </a:p>
          <a:p>
            <a:r>
              <a:rPr lang="en-US" sz="1200" dirty="0"/>
              <a:t>Sample data: (next slide)</a:t>
            </a:r>
          </a:p>
          <a:p>
            <a:endParaRPr lang="en-US" sz="1200" dirty="0"/>
          </a:p>
          <a:p>
            <a:endParaRPr lang="en-US" sz="1200" dirty="0"/>
          </a:p>
          <a:p>
            <a:endParaRPr lang="en-US" sz="1200" dirty="0">
              <a:solidFill>
                <a:schemeClr val="tx1"/>
              </a:solidFill>
            </a:endParaRPr>
          </a:p>
          <a:p>
            <a:endParaRPr lang="en-US" sz="1200" dirty="0">
              <a:solidFill>
                <a:schemeClr val="tx1"/>
              </a:solidFill>
            </a:endParaRPr>
          </a:p>
          <a:p>
            <a:endParaRPr lang="en-US" sz="2400" dirty="0"/>
          </a:p>
          <a:p>
            <a:endParaRPr lang="en-US" dirty="0"/>
          </a:p>
        </p:txBody>
      </p:sp>
      <p:sp>
        <p:nvSpPr>
          <p:cNvPr id="3" name="Title 2">
            <a:extLst>
              <a:ext uri="{FF2B5EF4-FFF2-40B4-BE49-F238E27FC236}">
                <a16:creationId xmlns:a16="http://schemas.microsoft.com/office/drawing/2014/main" id="{2C7836CC-FD00-C345-BAEB-837501B6C1B7}"/>
              </a:ext>
            </a:extLst>
          </p:cNvPr>
          <p:cNvSpPr>
            <a:spLocks noGrp="1"/>
          </p:cNvSpPr>
          <p:nvPr>
            <p:ph type="title"/>
          </p:nvPr>
        </p:nvSpPr>
        <p:spPr>
          <a:xfrm>
            <a:off x="400050" y="266286"/>
            <a:ext cx="8606790" cy="645437"/>
          </a:xfrm>
        </p:spPr>
        <p:txBody>
          <a:bodyPr/>
          <a:lstStyle/>
          <a:p>
            <a:r>
              <a:rPr lang="en-US" sz="3600" dirty="0">
                <a:solidFill>
                  <a:srgbClr val="B22600"/>
                </a:solidFill>
              </a:rPr>
              <a:t>Data Source Example</a:t>
            </a:r>
            <a:endParaRPr lang="en-US" sz="3600" dirty="0"/>
          </a:p>
        </p:txBody>
      </p:sp>
      <p:sp>
        <p:nvSpPr>
          <p:cNvPr id="4" name="TextBox 3">
            <a:extLst>
              <a:ext uri="{FF2B5EF4-FFF2-40B4-BE49-F238E27FC236}">
                <a16:creationId xmlns:a16="http://schemas.microsoft.com/office/drawing/2014/main" id="{F02F6D5F-B6BF-DE42-8538-6CB53E7A1F7A}"/>
              </a:ext>
            </a:extLst>
          </p:cNvPr>
          <p:cNvSpPr txBox="1"/>
          <p:nvPr/>
        </p:nvSpPr>
        <p:spPr>
          <a:xfrm>
            <a:off x="814222" y="1075967"/>
            <a:ext cx="7613238" cy="307777"/>
          </a:xfrm>
          <a:prstGeom prst="rect">
            <a:avLst/>
          </a:prstGeom>
          <a:noFill/>
        </p:spPr>
        <p:txBody>
          <a:bodyPr wrap="none" rtlCol="0">
            <a:spAutoFit/>
          </a:bodyPr>
          <a:lstStyle/>
          <a:p>
            <a:pPr defTabSz="914400">
              <a:defRPr/>
            </a:pPr>
            <a:r>
              <a:rPr lang="en-US" sz="1400" b="1" i="1" dirty="0">
                <a:solidFill>
                  <a:prstClr val="black"/>
                </a:solidFill>
                <a:latin typeface="Calibri"/>
              </a:rPr>
              <a:t>For each of data sources listed in your Data Sources List slide, complete a Data Source Example slide.</a:t>
            </a:r>
          </a:p>
        </p:txBody>
      </p:sp>
      <p:graphicFrame>
        <p:nvGraphicFramePr>
          <p:cNvPr id="5" name="Content Placeholder 3">
            <a:extLst>
              <a:ext uri="{FF2B5EF4-FFF2-40B4-BE49-F238E27FC236}">
                <a16:creationId xmlns:a16="http://schemas.microsoft.com/office/drawing/2014/main" id="{72F42877-0A5A-4E47-93CF-852B591BA204}"/>
              </a:ext>
            </a:extLst>
          </p:cNvPr>
          <p:cNvGraphicFramePr>
            <a:graphicFrameLocks/>
          </p:cNvGraphicFramePr>
          <p:nvPr>
            <p:extLst>
              <p:ext uri="{D42A27DB-BD31-4B8C-83A1-F6EECF244321}">
                <p14:modId xmlns:p14="http://schemas.microsoft.com/office/powerpoint/2010/main" val="534028774"/>
              </p:ext>
            </p:extLst>
          </p:nvPr>
        </p:nvGraphicFramePr>
        <p:xfrm>
          <a:off x="297543" y="1547988"/>
          <a:ext cx="8800738" cy="1554352"/>
        </p:xfrm>
        <a:graphic>
          <a:graphicData uri="http://schemas.openxmlformats.org/drawingml/2006/table">
            <a:tbl>
              <a:tblPr firstRow="1" bandRow="1">
                <a:tableStyleId>{BDBED569-4797-4DF1-A0F4-6AAB3CD982D8}</a:tableStyleId>
              </a:tblPr>
              <a:tblGrid>
                <a:gridCol w="407039">
                  <a:extLst>
                    <a:ext uri="{9D8B030D-6E8A-4147-A177-3AD203B41FA5}">
                      <a16:colId xmlns:a16="http://schemas.microsoft.com/office/drawing/2014/main" val="3550450280"/>
                    </a:ext>
                  </a:extLst>
                </a:gridCol>
                <a:gridCol w="1230425">
                  <a:extLst>
                    <a:ext uri="{9D8B030D-6E8A-4147-A177-3AD203B41FA5}">
                      <a16:colId xmlns:a16="http://schemas.microsoft.com/office/drawing/2014/main" val="20000"/>
                    </a:ext>
                  </a:extLst>
                </a:gridCol>
                <a:gridCol w="1332497">
                  <a:extLst>
                    <a:ext uri="{9D8B030D-6E8A-4147-A177-3AD203B41FA5}">
                      <a16:colId xmlns:a16="http://schemas.microsoft.com/office/drawing/2014/main" val="20001"/>
                    </a:ext>
                  </a:extLst>
                </a:gridCol>
                <a:gridCol w="2260126">
                  <a:extLst>
                    <a:ext uri="{9D8B030D-6E8A-4147-A177-3AD203B41FA5}">
                      <a16:colId xmlns:a16="http://schemas.microsoft.com/office/drawing/2014/main" val="20002"/>
                    </a:ext>
                  </a:extLst>
                </a:gridCol>
                <a:gridCol w="926996">
                  <a:extLst>
                    <a:ext uri="{9D8B030D-6E8A-4147-A177-3AD203B41FA5}">
                      <a16:colId xmlns:a16="http://schemas.microsoft.com/office/drawing/2014/main" val="4159153369"/>
                    </a:ext>
                  </a:extLst>
                </a:gridCol>
                <a:gridCol w="1144439">
                  <a:extLst>
                    <a:ext uri="{9D8B030D-6E8A-4147-A177-3AD203B41FA5}">
                      <a16:colId xmlns:a16="http://schemas.microsoft.com/office/drawing/2014/main" val="1135235911"/>
                    </a:ext>
                  </a:extLst>
                </a:gridCol>
                <a:gridCol w="892663">
                  <a:extLst>
                    <a:ext uri="{9D8B030D-6E8A-4147-A177-3AD203B41FA5}">
                      <a16:colId xmlns:a16="http://schemas.microsoft.com/office/drawing/2014/main" val="51346172"/>
                    </a:ext>
                  </a:extLst>
                </a:gridCol>
                <a:gridCol w="606553">
                  <a:extLst>
                    <a:ext uri="{9D8B030D-6E8A-4147-A177-3AD203B41FA5}">
                      <a16:colId xmlns:a16="http://schemas.microsoft.com/office/drawing/2014/main" val="2818843589"/>
                    </a:ext>
                  </a:extLst>
                </a:gridCol>
              </a:tblGrid>
              <a:tr h="577617">
                <a:tc>
                  <a:txBody>
                    <a:bodyPr/>
                    <a:lstStyle/>
                    <a:p>
                      <a:pPr algn="ctr"/>
                      <a:r>
                        <a:rPr lang="en-US" sz="1200" dirty="0">
                          <a:solidFill>
                            <a:schemeClr val="bg1"/>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Brief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Format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Time Span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Num. of records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Access </a:t>
                      </a:r>
                    </a:p>
                    <a:p>
                      <a:pPr algn="ctr"/>
                      <a:r>
                        <a:rPr lang="en-US" sz="1200" dirty="0">
                          <a:solidFill>
                            <a:schemeClr val="bg1"/>
                          </a:solidFill>
                        </a:rPr>
                        <a:t>(Y/N)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extLst>
                  <a:ext uri="{0D108BD9-81ED-4DB2-BD59-A6C34878D82A}">
                    <a16:rowId xmlns:a16="http://schemas.microsoft.com/office/drawing/2014/main" val="10000"/>
                  </a:ext>
                </a:extLst>
              </a:tr>
              <a:tr h="976735">
                <a:tc>
                  <a:txBody>
                    <a:bodyPr/>
                    <a:lstStyle/>
                    <a:p>
                      <a:pPr marL="0" indent="0">
                        <a:buFont typeface="Arial"/>
                        <a:buNone/>
                      </a:pPr>
                      <a:r>
                        <a:rPr lang="en-US" sz="12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a:buNone/>
                      </a:pPr>
                      <a:r>
                        <a:rPr lang="en-US" sz="1200" dirty="0"/>
                        <a:t>DP dataset</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2023-01-17-livingroom/take1/00/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a:buChar char="•"/>
                      </a:pPr>
                      <a:r>
                        <a:rPr lang="en-US" sz="1200" dirty="0"/>
                        <a:t>Images for pointing recognition and 3D direction estimation in living room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JPG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60381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1B00F-8446-2ABC-D589-69FDAA0E806C}"/>
              </a:ext>
            </a:extLst>
          </p:cNvPr>
          <p:cNvSpPr>
            <a:spLocks noGrp="1"/>
          </p:cNvSpPr>
          <p:nvPr>
            <p:ph type="title"/>
          </p:nvPr>
        </p:nvSpPr>
        <p:spPr/>
        <p:txBody>
          <a:bodyPr/>
          <a:lstStyle/>
          <a:p>
            <a:r>
              <a:rPr lang="en-US" dirty="0" err="1"/>
              <a:t>DeePoint</a:t>
            </a:r>
            <a:r>
              <a:rPr lang="en-US" dirty="0"/>
              <a:t> sample metadata</a:t>
            </a:r>
          </a:p>
        </p:txBody>
      </p:sp>
      <p:pic>
        <p:nvPicPr>
          <p:cNvPr id="8" name="Picture 7" descr="A computer screen shot of a code&#10;&#10;Description automatically generated">
            <a:extLst>
              <a:ext uri="{FF2B5EF4-FFF2-40B4-BE49-F238E27FC236}">
                <a16:creationId xmlns:a16="http://schemas.microsoft.com/office/drawing/2014/main" id="{83F95E8F-3049-C828-4623-EA7467139268}"/>
              </a:ext>
            </a:extLst>
          </p:cNvPr>
          <p:cNvPicPr>
            <a:picLocks noChangeAspect="1"/>
          </p:cNvPicPr>
          <p:nvPr/>
        </p:nvPicPr>
        <p:blipFill>
          <a:blip r:embed="rId3"/>
          <a:stretch>
            <a:fillRect/>
          </a:stretch>
        </p:blipFill>
        <p:spPr>
          <a:xfrm>
            <a:off x="1058936" y="1689275"/>
            <a:ext cx="2493987" cy="214424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668DD39B-5438-90F6-C4ED-E212A6A2FAD5}"/>
              </a:ext>
            </a:extLst>
          </p:cNvPr>
          <p:cNvPicPr>
            <a:picLocks noChangeAspect="1"/>
          </p:cNvPicPr>
          <p:nvPr/>
        </p:nvPicPr>
        <p:blipFill>
          <a:blip r:embed="rId4"/>
          <a:stretch>
            <a:fillRect/>
          </a:stretch>
        </p:blipFill>
        <p:spPr>
          <a:xfrm>
            <a:off x="4891920" y="995370"/>
            <a:ext cx="2188408" cy="2235303"/>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C4E3B157-7C16-CBA2-5BE8-E0724BE694B2}"/>
                  </a:ext>
                </a:extLst>
              </p14:cNvPr>
              <p14:cNvContentPartPr/>
              <p14:nvPr/>
            </p14:nvContentPartPr>
            <p14:xfrm>
              <a:off x="3721083" y="3498733"/>
              <a:ext cx="360" cy="360"/>
            </p14:xfrm>
          </p:contentPart>
        </mc:Choice>
        <mc:Fallback xmlns="">
          <p:pic>
            <p:nvPicPr>
              <p:cNvPr id="19" name="Ink 18">
                <a:extLst>
                  <a:ext uri="{FF2B5EF4-FFF2-40B4-BE49-F238E27FC236}">
                    <a16:creationId xmlns:a16="http://schemas.microsoft.com/office/drawing/2014/main" id="{C4E3B157-7C16-CBA2-5BE8-E0724BE694B2}"/>
                  </a:ext>
                </a:extLst>
              </p:cNvPr>
              <p:cNvPicPr/>
              <p:nvPr/>
            </p:nvPicPr>
            <p:blipFill>
              <a:blip r:embed="rId6"/>
              <a:stretch>
                <a:fillRect/>
              </a:stretch>
            </p:blipFill>
            <p:spPr>
              <a:xfrm>
                <a:off x="3714963" y="3492613"/>
                <a:ext cx="12600" cy="12600"/>
              </a:xfrm>
              <a:prstGeom prst="rect">
                <a:avLst/>
              </a:prstGeom>
            </p:spPr>
          </p:pic>
        </mc:Fallback>
      </mc:AlternateContent>
      <p:pic>
        <p:nvPicPr>
          <p:cNvPr id="21" name="Picture 20" descr="A screenshot of a computer code&#10;&#10;Description automatically generated">
            <a:extLst>
              <a:ext uri="{FF2B5EF4-FFF2-40B4-BE49-F238E27FC236}">
                <a16:creationId xmlns:a16="http://schemas.microsoft.com/office/drawing/2014/main" id="{A00316BE-3DC8-E320-FC0D-3E9AFAA18163}"/>
              </a:ext>
            </a:extLst>
          </p:cNvPr>
          <p:cNvPicPr>
            <a:picLocks noChangeAspect="1"/>
          </p:cNvPicPr>
          <p:nvPr/>
        </p:nvPicPr>
        <p:blipFill>
          <a:blip r:embed="rId7"/>
          <a:stretch>
            <a:fillRect/>
          </a:stretch>
        </p:blipFill>
        <p:spPr>
          <a:xfrm>
            <a:off x="4891920" y="3575447"/>
            <a:ext cx="1957297" cy="1783160"/>
          </a:xfrm>
          <a:prstGeom prst="rect">
            <a:avLst/>
          </a:prstGeom>
        </p:spPr>
      </p:pic>
      <p:grpSp>
        <p:nvGrpSpPr>
          <p:cNvPr id="28" name="Group 27">
            <a:extLst>
              <a:ext uri="{FF2B5EF4-FFF2-40B4-BE49-F238E27FC236}">
                <a16:creationId xmlns:a16="http://schemas.microsoft.com/office/drawing/2014/main" id="{60CFB20C-7ABA-42EB-2CB8-9DB62CCC28E1}"/>
              </a:ext>
            </a:extLst>
          </p:cNvPr>
          <p:cNvGrpSpPr/>
          <p:nvPr/>
        </p:nvGrpSpPr>
        <p:grpSpPr>
          <a:xfrm>
            <a:off x="3476730" y="974913"/>
            <a:ext cx="1415190" cy="1448722"/>
            <a:chOff x="3366483" y="1071613"/>
            <a:chExt cx="1564920" cy="1602000"/>
          </a:xfrm>
        </p:grpSpPr>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FFAFA126-C42F-1683-329D-AE31771749BB}"/>
                    </a:ext>
                  </a:extLst>
                </p14:cNvPr>
                <p14:cNvContentPartPr/>
                <p14:nvPr/>
              </p14:nvContentPartPr>
              <p14:xfrm>
                <a:off x="3366483" y="1077733"/>
                <a:ext cx="1538640" cy="1595880"/>
              </p14:xfrm>
            </p:contentPart>
          </mc:Choice>
          <mc:Fallback xmlns="">
            <p:pic>
              <p:nvPicPr>
                <p:cNvPr id="26" name="Ink 25">
                  <a:extLst>
                    <a:ext uri="{FF2B5EF4-FFF2-40B4-BE49-F238E27FC236}">
                      <a16:creationId xmlns:a16="http://schemas.microsoft.com/office/drawing/2014/main" id="{FFAFA126-C42F-1683-329D-AE31771749BB}"/>
                    </a:ext>
                  </a:extLst>
                </p:cNvPr>
                <p:cNvPicPr/>
                <p:nvPr/>
              </p:nvPicPr>
              <p:blipFill>
                <a:blip r:embed="rId9"/>
                <a:stretch>
                  <a:fillRect/>
                </a:stretch>
              </p:blipFill>
              <p:spPr>
                <a:xfrm>
                  <a:off x="3360363" y="1071613"/>
                  <a:ext cx="1550880" cy="1608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947BF263-3EAB-89CD-5F0B-0AB3F15FA606}"/>
                    </a:ext>
                  </a:extLst>
                </p14:cNvPr>
                <p14:cNvContentPartPr/>
                <p14:nvPr/>
              </p14:nvContentPartPr>
              <p14:xfrm>
                <a:off x="4846803" y="1071613"/>
                <a:ext cx="84600" cy="66960"/>
              </p14:xfrm>
            </p:contentPart>
          </mc:Choice>
          <mc:Fallback xmlns="">
            <p:pic>
              <p:nvPicPr>
                <p:cNvPr id="27" name="Ink 26">
                  <a:extLst>
                    <a:ext uri="{FF2B5EF4-FFF2-40B4-BE49-F238E27FC236}">
                      <a16:creationId xmlns:a16="http://schemas.microsoft.com/office/drawing/2014/main" id="{947BF263-3EAB-89CD-5F0B-0AB3F15FA606}"/>
                    </a:ext>
                  </a:extLst>
                </p:cNvPr>
                <p:cNvPicPr/>
                <p:nvPr/>
              </p:nvPicPr>
              <p:blipFill>
                <a:blip r:embed="rId11"/>
                <a:stretch>
                  <a:fillRect/>
                </a:stretch>
              </p:blipFill>
              <p:spPr>
                <a:xfrm>
                  <a:off x="4840683" y="1065493"/>
                  <a:ext cx="96840" cy="79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9" name="Ink 28">
                <a:extLst>
                  <a:ext uri="{FF2B5EF4-FFF2-40B4-BE49-F238E27FC236}">
                    <a16:creationId xmlns:a16="http://schemas.microsoft.com/office/drawing/2014/main" id="{7E5F13AF-DE41-3C85-08C4-39A70403BC74}"/>
                  </a:ext>
                </a:extLst>
              </p14:cNvPr>
              <p14:cNvContentPartPr/>
              <p14:nvPr/>
            </p14:nvContentPartPr>
            <p14:xfrm>
              <a:off x="3308973" y="2921687"/>
              <a:ext cx="1524240" cy="653760"/>
            </p14:xfrm>
          </p:contentPart>
        </mc:Choice>
        <mc:Fallback xmlns="">
          <p:pic>
            <p:nvPicPr>
              <p:cNvPr id="29" name="Ink 28">
                <a:extLst>
                  <a:ext uri="{FF2B5EF4-FFF2-40B4-BE49-F238E27FC236}">
                    <a16:creationId xmlns:a16="http://schemas.microsoft.com/office/drawing/2014/main" id="{7E5F13AF-DE41-3C85-08C4-39A70403BC74}"/>
                  </a:ext>
                </a:extLst>
              </p:cNvPr>
              <p:cNvPicPr/>
              <p:nvPr/>
            </p:nvPicPr>
            <p:blipFill>
              <a:blip r:embed="rId13"/>
              <a:stretch>
                <a:fillRect/>
              </a:stretch>
            </p:blipFill>
            <p:spPr>
              <a:xfrm>
                <a:off x="3302853" y="2915567"/>
                <a:ext cx="1536480" cy="666000"/>
              </a:xfrm>
              <a:prstGeom prst="rect">
                <a:avLst/>
              </a:prstGeom>
            </p:spPr>
          </p:pic>
        </mc:Fallback>
      </mc:AlternateContent>
      <p:sp>
        <p:nvSpPr>
          <p:cNvPr id="2" name="TextBox 1">
            <a:extLst>
              <a:ext uri="{FF2B5EF4-FFF2-40B4-BE49-F238E27FC236}">
                <a16:creationId xmlns:a16="http://schemas.microsoft.com/office/drawing/2014/main" id="{5044BA23-88B7-E273-BBA3-A6834A94D0E8}"/>
              </a:ext>
            </a:extLst>
          </p:cNvPr>
          <p:cNvSpPr txBox="1"/>
          <p:nvPr/>
        </p:nvSpPr>
        <p:spPr>
          <a:xfrm>
            <a:off x="707841" y="3891461"/>
            <a:ext cx="3586558" cy="1661993"/>
          </a:xfrm>
          <a:prstGeom prst="rect">
            <a:avLst/>
          </a:prstGeom>
          <a:noFill/>
        </p:spPr>
        <p:txBody>
          <a:bodyPr wrap="square" rtlCol="0">
            <a:spAutoFit/>
          </a:bodyPr>
          <a:lstStyle/>
          <a:p>
            <a:r>
              <a:rPr lang="en-US" dirty="0"/>
              <a:t>Takeaway:</a:t>
            </a:r>
          </a:p>
          <a:p>
            <a:pPr marL="285750" indent="-285750">
              <a:buFont typeface="Arial" panose="020B0604020202020204" pitchFamily="34" charset="0"/>
              <a:buChar char="•"/>
            </a:pPr>
            <a:r>
              <a:rPr lang="en-US" sz="1400" dirty="0"/>
              <a:t>Venue: marker and camera param info</a:t>
            </a:r>
          </a:p>
          <a:p>
            <a:pPr marL="285750" indent="-285750">
              <a:buFont typeface="Arial" panose="020B0604020202020204" pitchFamily="34" charset="0"/>
              <a:buChar char="•"/>
            </a:pPr>
            <a:r>
              <a:rPr lang="en-US" sz="1400" dirty="0" err="1"/>
              <a:t>Take#n</a:t>
            </a:r>
            <a:r>
              <a:rPr lang="en-US" sz="1400" dirty="0"/>
              <a:t>: images frame ( from video)</a:t>
            </a:r>
          </a:p>
          <a:p>
            <a:pPr marL="285750" indent="-285750">
              <a:buFont typeface="Arial" panose="020B0604020202020204" pitchFamily="34" charset="0"/>
              <a:buChar char="•"/>
            </a:pPr>
            <a:r>
              <a:rPr lang="en-US" sz="1400" dirty="0"/>
              <a:t>Labels: marker and pointing frames relationship ( which frame pointing to which marker)</a:t>
            </a:r>
          </a:p>
          <a:p>
            <a:pPr marL="285750" indent="-285750">
              <a:buFont typeface="Arial" panose="020B0604020202020204" pitchFamily="34" charset="0"/>
              <a:buChar char="•"/>
            </a:pPr>
            <a:r>
              <a:rPr lang="en-US" sz="1400" dirty="0" err="1"/>
              <a:t>Keypoints</a:t>
            </a:r>
            <a:r>
              <a:rPr lang="en-US" sz="1400" dirty="0"/>
              <a:t>: body pose info</a:t>
            </a:r>
          </a:p>
        </p:txBody>
      </p:sp>
    </p:spTree>
    <p:extLst>
      <p:ext uri="{BB962C8B-B14F-4D97-AF65-F5344CB8AC3E}">
        <p14:creationId xmlns:p14="http://schemas.microsoft.com/office/powerpoint/2010/main" val="699674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CBB513-D5DF-9D3A-340E-612E2CBF220D}"/>
              </a:ext>
            </a:extLst>
          </p:cNvPr>
          <p:cNvSpPr>
            <a:spLocks noGrp="1"/>
          </p:cNvSpPr>
          <p:nvPr>
            <p:ph type="title"/>
          </p:nvPr>
        </p:nvSpPr>
        <p:spPr/>
        <p:txBody>
          <a:bodyPr/>
          <a:lstStyle/>
          <a:p>
            <a:r>
              <a:rPr lang="en-US" sz="3600" dirty="0" err="1"/>
              <a:t>DeePoint</a:t>
            </a:r>
            <a:r>
              <a:rPr lang="en-US" sz="3600" dirty="0"/>
              <a:t> sample metadata (</a:t>
            </a:r>
            <a:r>
              <a:rPr lang="en-US" sz="3600" dirty="0" err="1"/>
              <a:t>cont</a:t>
            </a:r>
            <a:r>
              <a:rPr lang="en-US" sz="3600" dirty="0"/>
              <a:t>)</a:t>
            </a:r>
          </a:p>
        </p:txBody>
      </p:sp>
      <p:pic>
        <p:nvPicPr>
          <p:cNvPr id="6" name="Picture 5" descr="A screenshot of a computer&#10;&#10;Description automatically generated">
            <a:extLst>
              <a:ext uri="{FF2B5EF4-FFF2-40B4-BE49-F238E27FC236}">
                <a16:creationId xmlns:a16="http://schemas.microsoft.com/office/drawing/2014/main" id="{D4033F99-2C46-3F08-9329-3BF263D15A47}"/>
              </a:ext>
            </a:extLst>
          </p:cNvPr>
          <p:cNvPicPr>
            <a:picLocks noChangeAspect="1"/>
          </p:cNvPicPr>
          <p:nvPr/>
        </p:nvPicPr>
        <p:blipFill>
          <a:blip r:embed="rId2"/>
          <a:stretch>
            <a:fillRect/>
          </a:stretch>
        </p:blipFill>
        <p:spPr>
          <a:xfrm>
            <a:off x="1887165" y="1451165"/>
            <a:ext cx="4053192" cy="251123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26B72B25-7717-5EA7-564E-E4403C8927F3}"/>
              </a:ext>
            </a:extLst>
          </p:cNvPr>
          <p:cNvPicPr>
            <a:picLocks noChangeAspect="1"/>
          </p:cNvPicPr>
          <p:nvPr/>
        </p:nvPicPr>
        <p:blipFill>
          <a:blip r:embed="rId3"/>
          <a:stretch>
            <a:fillRect/>
          </a:stretch>
        </p:blipFill>
        <p:spPr>
          <a:xfrm>
            <a:off x="1509547" y="4351505"/>
            <a:ext cx="5147414" cy="835817"/>
          </a:xfrm>
          <a:prstGeom prst="rect">
            <a:avLst/>
          </a:prstGeom>
        </p:spPr>
      </p:pic>
    </p:spTree>
    <p:extLst>
      <p:ext uri="{BB962C8B-B14F-4D97-AF65-F5344CB8AC3E}">
        <p14:creationId xmlns:p14="http://schemas.microsoft.com/office/powerpoint/2010/main" val="3556271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in different poses&#10;&#10;Description automatically generated">
            <a:extLst>
              <a:ext uri="{FF2B5EF4-FFF2-40B4-BE49-F238E27FC236}">
                <a16:creationId xmlns:a16="http://schemas.microsoft.com/office/drawing/2014/main" id="{3814C600-048C-4736-572A-358E7F881BB0}"/>
              </a:ext>
            </a:extLst>
          </p:cNvPr>
          <p:cNvPicPr>
            <a:picLocks noChangeAspect="1"/>
          </p:cNvPicPr>
          <p:nvPr/>
        </p:nvPicPr>
        <p:blipFill rotWithShape="1">
          <a:blip r:embed="rId3"/>
          <a:srcRect t="6589" r="1" b="20322"/>
          <a:stretch/>
        </p:blipFill>
        <p:spPr>
          <a:xfrm>
            <a:off x="699247" y="1312801"/>
            <a:ext cx="7745505" cy="3170264"/>
          </a:xfrm>
          <a:prstGeom prst="rect">
            <a:avLst/>
          </a:prstGeom>
          <a:noFill/>
        </p:spPr>
      </p:pic>
      <p:sp>
        <p:nvSpPr>
          <p:cNvPr id="2" name="TextBox 1">
            <a:extLst>
              <a:ext uri="{FF2B5EF4-FFF2-40B4-BE49-F238E27FC236}">
                <a16:creationId xmlns:a16="http://schemas.microsoft.com/office/drawing/2014/main" id="{332E79B6-64E2-DA53-95F7-AC84D7AF6047}"/>
              </a:ext>
            </a:extLst>
          </p:cNvPr>
          <p:cNvSpPr txBox="1"/>
          <p:nvPr/>
        </p:nvSpPr>
        <p:spPr>
          <a:xfrm>
            <a:off x="800100" y="564356"/>
            <a:ext cx="3483711" cy="523220"/>
          </a:xfrm>
          <a:prstGeom prst="rect">
            <a:avLst/>
          </a:prstGeom>
          <a:noFill/>
        </p:spPr>
        <p:txBody>
          <a:bodyPr wrap="none" rtlCol="0">
            <a:spAutoFit/>
          </a:bodyPr>
          <a:lstStyle/>
          <a:p>
            <a:r>
              <a:rPr lang="en-US" sz="2800" b="1" dirty="0" err="1"/>
              <a:t>DeePoint</a:t>
            </a:r>
            <a:r>
              <a:rPr lang="en-US" sz="2800" b="1" dirty="0"/>
              <a:t> Sample data</a:t>
            </a:r>
          </a:p>
        </p:txBody>
      </p:sp>
      <p:sp>
        <p:nvSpPr>
          <p:cNvPr id="3" name="TextBox 2">
            <a:extLst>
              <a:ext uri="{FF2B5EF4-FFF2-40B4-BE49-F238E27FC236}">
                <a16:creationId xmlns:a16="http://schemas.microsoft.com/office/drawing/2014/main" id="{0BD91D6C-A344-CCA3-4F5F-C16699A618DE}"/>
              </a:ext>
            </a:extLst>
          </p:cNvPr>
          <p:cNvSpPr txBox="1"/>
          <p:nvPr/>
        </p:nvSpPr>
        <p:spPr>
          <a:xfrm>
            <a:off x="800099" y="4593515"/>
            <a:ext cx="7552872" cy="584775"/>
          </a:xfrm>
          <a:prstGeom prst="rect">
            <a:avLst/>
          </a:prstGeom>
          <a:noFill/>
        </p:spPr>
        <p:txBody>
          <a:bodyPr wrap="square" rtlCol="0">
            <a:spAutoFit/>
          </a:bodyPr>
          <a:lstStyle/>
          <a:p>
            <a:r>
              <a:rPr lang="en-US" dirty="0"/>
              <a:t>Takeaway:</a:t>
            </a:r>
          </a:p>
          <a:p>
            <a:pPr marL="285750" indent="-285750">
              <a:buFont typeface="Arial" panose="020B0604020202020204" pitchFamily="34" charset="0"/>
              <a:buChar char="•"/>
            </a:pPr>
            <a:r>
              <a:rPr lang="en-US" sz="1400" dirty="0"/>
              <a:t>Pointing data from DeePoint can be used for the classification transformer training.</a:t>
            </a:r>
          </a:p>
        </p:txBody>
      </p:sp>
    </p:spTree>
    <p:extLst>
      <p:ext uri="{BB962C8B-B14F-4D97-AF65-F5344CB8AC3E}">
        <p14:creationId xmlns:p14="http://schemas.microsoft.com/office/powerpoint/2010/main" val="3227188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75013" y="1120931"/>
          <a:ext cx="8001230" cy="2758440"/>
        </p:xfrm>
        <a:graphic>
          <a:graphicData uri="http://schemas.openxmlformats.org/drawingml/2006/table">
            <a:tbl>
              <a:tblPr firstRow="1" bandRow="1">
                <a:tableStyleId>{5C22544A-7EE6-4342-B048-85BDC9FD1C3A}</a:tableStyleId>
              </a:tblPr>
              <a:tblGrid>
                <a:gridCol w="1679893">
                  <a:extLst>
                    <a:ext uri="{9D8B030D-6E8A-4147-A177-3AD203B41FA5}">
                      <a16:colId xmlns:a16="http://schemas.microsoft.com/office/drawing/2014/main" val="20000"/>
                    </a:ext>
                  </a:extLst>
                </a:gridCol>
                <a:gridCol w="6321337">
                  <a:extLst>
                    <a:ext uri="{9D8B030D-6E8A-4147-A177-3AD203B41FA5}">
                      <a16:colId xmlns:a16="http://schemas.microsoft.com/office/drawing/2014/main" val="20001"/>
                    </a:ext>
                  </a:extLst>
                </a:gridCol>
              </a:tblGrid>
              <a:tr h="267538">
                <a:tc>
                  <a:txBody>
                    <a:bodyPr/>
                    <a:lstStyle/>
                    <a:p>
                      <a:r>
                        <a:rPr lang="en-US" sz="1200" dirty="0"/>
                        <a:t>Term</a:t>
                      </a:r>
                    </a:p>
                  </a:txBody>
                  <a:tcPr/>
                </a:tc>
                <a:tc>
                  <a:txBody>
                    <a:bodyPr/>
                    <a:lstStyle/>
                    <a:p>
                      <a:pPr algn="ctr"/>
                      <a:r>
                        <a:rPr lang="en-US" sz="1200" dirty="0"/>
                        <a:t>Definition</a:t>
                      </a:r>
                    </a:p>
                  </a:txBody>
                  <a:tcPr/>
                </a:tc>
                <a:extLst>
                  <a:ext uri="{0D108BD9-81ED-4DB2-BD59-A6C34878D82A}">
                    <a16:rowId xmlns:a16="http://schemas.microsoft.com/office/drawing/2014/main" val="10000"/>
                  </a:ext>
                </a:extLst>
              </a:tr>
              <a:tr h="26793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cs typeface="Arial" panose="020B0604020202020204" pitchFamily="34" charset="0"/>
                        </a:rPr>
                        <a:t>Assistive technology</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Mobility devices such as walkers and wheelchairs, as well as hardware, software, and peripherals that assist people with disabilities in accessing computers or other information technologies</a:t>
                      </a:r>
                      <a:endParaRPr lang="en-US" sz="1200" dirty="0"/>
                    </a:p>
                  </a:txBody>
                  <a:tcPr/>
                </a:tc>
                <a:extLst>
                  <a:ext uri="{0D108BD9-81ED-4DB2-BD59-A6C34878D82A}">
                    <a16:rowId xmlns:a16="http://schemas.microsoft.com/office/drawing/2014/main" val="10001"/>
                  </a:ext>
                </a:extLst>
              </a:tr>
              <a:tr h="26793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err="1"/>
                        <a:t>DeepPoint</a:t>
                      </a:r>
                      <a:endParaRPr lang="en-US" sz="1200" dirty="0">
                        <a:latin typeface="+mn-lt"/>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This model provides visual recognition and direction estimation of pointing. Also, there is an associated DP dataset consisting of 2.8 M frames.</a:t>
                      </a:r>
                    </a:p>
                  </a:txBody>
                  <a:tcPr/>
                </a:tc>
                <a:extLst>
                  <a:ext uri="{0D108BD9-81ED-4DB2-BD59-A6C34878D82A}">
                    <a16:rowId xmlns:a16="http://schemas.microsoft.com/office/drawing/2014/main" val="1988640980"/>
                  </a:ext>
                </a:extLst>
              </a:tr>
              <a:tr h="20119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Zero-shot learning (ZSL)</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machine learning scenario in which an AI model is trained to recognize and categorize objects or concepts without having seen any examples of those categories or concepts beforehand</a:t>
                      </a:r>
                    </a:p>
                  </a:txBody>
                  <a:tcPr/>
                </a:tc>
                <a:extLst>
                  <a:ext uri="{0D108BD9-81ED-4DB2-BD59-A6C34878D82A}">
                    <a16:rowId xmlns:a16="http://schemas.microsoft.com/office/drawing/2014/main" val="10004"/>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endParaRPr lang="en-US" sz="1200" dirty="0"/>
                    </a:p>
                  </a:txBody>
                  <a:tcPr/>
                </a:tc>
                <a:extLst>
                  <a:ext uri="{0D108BD9-81ED-4DB2-BD59-A6C34878D82A}">
                    <a16:rowId xmlns:a16="http://schemas.microsoft.com/office/drawing/2014/main" val="10005"/>
                  </a:ext>
                </a:extLst>
              </a:tr>
              <a:tr h="370840">
                <a:tc>
                  <a:txBody>
                    <a:bodyPr/>
                    <a:lstStyle/>
                    <a:p>
                      <a:endParaRPr lang="en-US" sz="1200" b="0" dirty="0"/>
                    </a:p>
                  </a:txBody>
                  <a:tcPr/>
                </a:tc>
                <a:tc>
                  <a:txBody>
                    <a:bodyPr/>
                    <a:lstStyle/>
                    <a:p>
                      <a:endParaRPr lang="en-US" sz="1200" dirty="0"/>
                    </a:p>
                  </a:txBody>
                  <a:tcPr/>
                </a:tc>
                <a:extLst>
                  <a:ext uri="{0D108BD9-81ED-4DB2-BD59-A6C34878D82A}">
                    <a16:rowId xmlns:a16="http://schemas.microsoft.com/office/drawing/2014/main" val="10006"/>
                  </a:ext>
                </a:extLst>
              </a:tr>
              <a:tr h="370840">
                <a:tc>
                  <a:txBody>
                    <a:bodyPr/>
                    <a:lstStyle/>
                    <a:p>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007"/>
                  </a:ext>
                </a:extLst>
              </a:tr>
            </a:tbl>
          </a:graphicData>
        </a:graphic>
      </p:graphicFrame>
      <p:sp>
        <p:nvSpPr>
          <p:cNvPr id="3" name="Title 2"/>
          <p:cNvSpPr>
            <a:spLocks noGrp="1"/>
          </p:cNvSpPr>
          <p:nvPr>
            <p:ph type="title"/>
          </p:nvPr>
        </p:nvSpPr>
        <p:spPr>
          <a:xfrm>
            <a:off x="622295" y="165534"/>
            <a:ext cx="7756263" cy="621690"/>
          </a:xfrm>
        </p:spPr>
        <p:txBody>
          <a:bodyPr/>
          <a:lstStyle/>
          <a:p>
            <a:r>
              <a:rPr lang="en-US" sz="3600" dirty="0"/>
              <a:t>Glossary of Terms</a:t>
            </a:r>
          </a:p>
        </p:txBody>
      </p:sp>
    </p:spTree>
    <p:extLst>
      <p:ext uri="{BB962C8B-B14F-4D97-AF65-F5344CB8AC3E}">
        <p14:creationId xmlns:p14="http://schemas.microsoft.com/office/powerpoint/2010/main" val="1941680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CD69C6-D292-56BF-AD88-B7EAB42AAE5B}"/>
              </a:ext>
            </a:extLst>
          </p:cNvPr>
          <p:cNvSpPr>
            <a:spLocks noGrp="1"/>
          </p:cNvSpPr>
          <p:nvPr>
            <p:ph type="title"/>
          </p:nvPr>
        </p:nvSpPr>
        <p:spPr>
          <a:xfrm>
            <a:off x="752783" y="602701"/>
            <a:ext cx="7756263" cy="739355"/>
          </a:xfrm>
        </p:spPr>
        <p:txBody>
          <a:bodyPr/>
          <a:lstStyle/>
          <a:p>
            <a:r>
              <a:rPr lang="en-US" sz="2800" dirty="0"/>
              <a:t>PKU-MMD </a:t>
            </a:r>
            <a:r>
              <a:rPr lang="en-US" sz="2800" dirty="0">
                <a:solidFill>
                  <a:schemeClr val="tx1"/>
                </a:solidFill>
              </a:rPr>
              <a:t>data s</a:t>
            </a:r>
            <a:r>
              <a:rPr lang="en-US" sz="2800" dirty="0"/>
              <a:t>ample</a:t>
            </a:r>
          </a:p>
        </p:txBody>
      </p:sp>
      <p:pic>
        <p:nvPicPr>
          <p:cNvPr id="5" name="Picture 4" descr="A collage of people in a room&#10;&#10;Description automatically generated">
            <a:extLst>
              <a:ext uri="{FF2B5EF4-FFF2-40B4-BE49-F238E27FC236}">
                <a16:creationId xmlns:a16="http://schemas.microsoft.com/office/drawing/2014/main" id="{284C9F35-AEB1-F407-7208-29AC684868D2}"/>
              </a:ext>
            </a:extLst>
          </p:cNvPr>
          <p:cNvPicPr>
            <a:picLocks noChangeAspect="1"/>
          </p:cNvPicPr>
          <p:nvPr/>
        </p:nvPicPr>
        <p:blipFill>
          <a:blip r:embed="rId3"/>
          <a:stretch>
            <a:fillRect/>
          </a:stretch>
        </p:blipFill>
        <p:spPr>
          <a:xfrm>
            <a:off x="680421" y="1624406"/>
            <a:ext cx="7772400" cy="2719442"/>
          </a:xfrm>
          <a:prstGeom prst="rect">
            <a:avLst/>
          </a:prstGeom>
        </p:spPr>
      </p:pic>
      <p:sp>
        <p:nvSpPr>
          <p:cNvPr id="2" name="TextBox 1">
            <a:extLst>
              <a:ext uri="{FF2B5EF4-FFF2-40B4-BE49-F238E27FC236}">
                <a16:creationId xmlns:a16="http://schemas.microsoft.com/office/drawing/2014/main" id="{1D138AD5-4472-45DA-3117-4A7325604AFB}"/>
              </a:ext>
            </a:extLst>
          </p:cNvPr>
          <p:cNvSpPr txBox="1"/>
          <p:nvPr/>
        </p:nvSpPr>
        <p:spPr>
          <a:xfrm>
            <a:off x="800098" y="4593515"/>
            <a:ext cx="5462815" cy="584775"/>
          </a:xfrm>
          <a:prstGeom prst="rect">
            <a:avLst/>
          </a:prstGeom>
          <a:noFill/>
        </p:spPr>
        <p:txBody>
          <a:bodyPr wrap="square" rtlCol="0">
            <a:spAutoFit/>
          </a:bodyPr>
          <a:lstStyle/>
          <a:p>
            <a:r>
              <a:rPr lang="en-US" dirty="0"/>
              <a:t>Takeaway:</a:t>
            </a:r>
          </a:p>
          <a:p>
            <a:pPr marL="285750" indent="-285750">
              <a:buFont typeface="Arial" panose="020B0604020202020204" pitchFamily="34" charset="0"/>
              <a:buChar char="•"/>
            </a:pPr>
            <a:r>
              <a:rPr lang="en-US" sz="1400" dirty="0"/>
              <a:t>PKU-MMD pointing data can be used for evaluation purposes.</a:t>
            </a:r>
          </a:p>
        </p:txBody>
      </p:sp>
    </p:spTree>
    <p:extLst>
      <p:ext uri="{BB962C8B-B14F-4D97-AF65-F5344CB8AC3E}">
        <p14:creationId xmlns:p14="http://schemas.microsoft.com/office/powerpoint/2010/main" val="3722979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00007-0F6B-FA80-6DAA-750F99B841AF}"/>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BC50D5C-477F-19D6-40F6-9C9FA92BDFAD}"/>
              </a:ext>
            </a:extLst>
          </p:cNvPr>
          <p:cNvSpPr/>
          <p:nvPr/>
        </p:nvSpPr>
        <p:spPr>
          <a:xfrm>
            <a:off x="132754" y="547288"/>
            <a:ext cx="2247981" cy="1165701"/>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50" b="1" dirty="0">
                <a:solidFill>
                  <a:schemeClr val="tx1"/>
                </a:solidFill>
              </a:rPr>
              <a:t>1. Collect Video/Image Data/Infra</a:t>
            </a:r>
          </a:p>
          <a:p>
            <a:pPr marL="171450" indent="-171450">
              <a:buFont typeface="Arial" panose="020B0604020202020204" pitchFamily="34" charset="0"/>
              <a:buChar char="•"/>
            </a:pPr>
            <a:r>
              <a:rPr lang="en-US" sz="900" dirty="0">
                <a:solidFill>
                  <a:schemeClr val="tx1"/>
                </a:solidFill>
              </a:rPr>
              <a:t>Gather the necessary datasets for model training and evaluation.</a:t>
            </a:r>
          </a:p>
          <a:p>
            <a:pPr marL="171450" indent="-171450">
              <a:buFont typeface="Arial" panose="020B0604020202020204" pitchFamily="34" charset="0"/>
              <a:buChar char="•"/>
            </a:pPr>
            <a:r>
              <a:rPr lang="en-US" sz="900" dirty="0">
                <a:solidFill>
                  <a:schemeClr val="tx1"/>
                </a:solidFill>
              </a:rPr>
              <a:t>Tools required: Python, AWS S3, visual Studio, git, </a:t>
            </a:r>
            <a:r>
              <a:rPr lang="en-US" sz="900" dirty="0" err="1">
                <a:solidFill>
                  <a:schemeClr val="tx1"/>
                </a:solidFill>
              </a:rPr>
              <a:t>SageMaker</a:t>
            </a:r>
            <a:r>
              <a:rPr lang="en-US" sz="900" dirty="0">
                <a:solidFill>
                  <a:schemeClr val="tx1"/>
                </a:solidFill>
              </a:rPr>
              <a:t>, </a:t>
            </a:r>
            <a:r>
              <a:rPr lang="en-US" sz="900" dirty="0" err="1">
                <a:solidFill>
                  <a:schemeClr val="tx1"/>
                </a:solidFill>
              </a:rPr>
              <a:t>eFS</a:t>
            </a:r>
            <a:r>
              <a:rPr lang="en-US" sz="900" dirty="0">
                <a:solidFill>
                  <a:schemeClr val="tx1"/>
                </a:solidFill>
              </a:rPr>
              <a:t>, and EC2.</a:t>
            </a:r>
          </a:p>
        </p:txBody>
      </p:sp>
      <p:sp>
        <p:nvSpPr>
          <p:cNvPr id="28" name="Rectangle 27">
            <a:extLst>
              <a:ext uri="{FF2B5EF4-FFF2-40B4-BE49-F238E27FC236}">
                <a16:creationId xmlns:a16="http://schemas.microsoft.com/office/drawing/2014/main" id="{2558F0EA-2F80-AE5D-C16B-FBEB7A3BC7E3}"/>
              </a:ext>
            </a:extLst>
          </p:cNvPr>
          <p:cNvSpPr/>
          <p:nvPr/>
        </p:nvSpPr>
        <p:spPr>
          <a:xfrm>
            <a:off x="2635721" y="512457"/>
            <a:ext cx="2116765" cy="124920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2. </a:t>
            </a:r>
            <a:r>
              <a:rPr lang="en-US" sz="1050" b="1" dirty="0">
                <a:solidFill>
                  <a:schemeClr val="tx1"/>
                </a:solidFill>
              </a:rPr>
              <a:t>Pre-Process Data</a:t>
            </a:r>
          </a:p>
          <a:p>
            <a:pPr marL="171450" indent="-171450">
              <a:buFont typeface="Arial" panose="020B0604020202020204" pitchFamily="34" charset="0"/>
              <a:buChar char="•"/>
            </a:pPr>
            <a:r>
              <a:rPr lang="en-US" sz="800" dirty="0">
                <a:solidFill>
                  <a:schemeClr val="tx1"/>
                </a:solidFill>
              </a:rPr>
              <a:t>Perform data analysis on the DeePoint dataset</a:t>
            </a:r>
          </a:p>
          <a:p>
            <a:pPr marL="171450" indent="-171450">
              <a:buFont typeface="Arial" panose="020B0604020202020204" pitchFamily="34" charset="0"/>
              <a:buChar char="•"/>
            </a:pPr>
            <a:r>
              <a:rPr lang="en-US" sz="800" dirty="0">
                <a:solidFill>
                  <a:schemeClr val="tx1"/>
                </a:solidFill>
              </a:rPr>
              <a:t>Build </a:t>
            </a:r>
            <a:r>
              <a:rPr lang="en-US" sz="800" dirty="0" err="1">
                <a:solidFill>
                  <a:schemeClr val="tx1"/>
                </a:solidFill>
              </a:rPr>
              <a:t>dataloader</a:t>
            </a:r>
            <a:endParaRPr lang="en-US" sz="800" dirty="0">
              <a:solidFill>
                <a:schemeClr val="tx1"/>
              </a:solidFill>
            </a:endParaRPr>
          </a:p>
          <a:p>
            <a:pPr marL="171450" indent="-171450">
              <a:buFont typeface="Arial" panose="020B0604020202020204" pitchFamily="34" charset="0"/>
              <a:buChar char="•"/>
            </a:pPr>
            <a:r>
              <a:rPr lang="en-US" sz="800" dirty="0">
                <a:solidFill>
                  <a:schemeClr val="tx1"/>
                </a:solidFill>
              </a:rPr>
              <a:t>Split the data into training, test, and validation sets.</a:t>
            </a:r>
          </a:p>
          <a:p>
            <a:pPr marL="171450" indent="-171450">
              <a:buFont typeface="Arial" panose="020B0604020202020204" pitchFamily="34" charset="0"/>
              <a:buChar char="•"/>
            </a:pPr>
            <a:r>
              <a:rPr lang="en-US" sz="800" dirty="0">
                <a:solidFill>
                  <a:schemeClr val="tx1"/>
                </a:solidFill>
              </a:rPr>
              <a:t>Tools</a:t>
            </a:r>
            <a:r>
              <a:rPr lang="en-US" sz="800" b="1" dirty="0">
                <a:solidFill>
                  <a:schemeClr val="tx1"/>
                </a:solidFill>
              </a:rPr>
              <a:t>:</a:t>
            </a:r>
            <a:r>
              <a:rPr lang="en-US" sz="800" dirty="0">
                <a:solidFill>
                  <a:schemeClr val="tx1"/>
                </a:solidFill>
              </a:rPr>
              <a:t> Python, </a:t>
            </a:r>
            <a:r>
              <a:rPr lang="en-US" sz="800" dirty="0" err="1">
                <a:solidFill>
                  <a:schemeClr val="tx1"/>
                </a:solidFill>
              </a:rPr>
              <a:t>SageMaker</a:t>
            </a:r>
            <a:r>
              <a:rPr lang="en-US" sz="800" dirty="0">
                <a:solidFill>
                  <a:schemeClr val="tx1"/>
                </a:solidFill>
              </a:rPr>
              <a:t>, S3, Spark, EC2</a:t>
            </a:r>
          </a:p>
        </p:txBody>
      </p:sp>
      <p:sp>
        <p:nvSpPr>
          <p:cNvPr id="29" name="Rectangle 28">
            <a:extLst>
              <a:ext uri="{FF2B5EF4-FFF2-40B4-BE49-F238E27FC236}">
                <a16:creationId xmlns:a16="http://schemas.microsoft.com/office/drawing/2014/main" id="{77376018-BAAD-81B3-7E73-3E3DD75E4EAD}"/>
              </a:ext>
            </a:extLst>
          </p:cNvPr>
          <p:cNvSpPr/>
          <p:nvPr/>
        </p:nvSpPr>
        <p:spPr>
          <a:xfrm>
            <a:off x="5027914" y="585627"/>
            <a:ext cx="1710084" cy="11414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3. Enhance the DeePoint model to account for gaze direction in model training</a:t>
            </a:r>
          </a:p>
          <a:p>
            <a:pPr marL="119063" indent="-119063">
              <a:buFont typeface="Arial" panose="020B0604020202020204" pitchFamily="34" charset="0"/>
              <a:buChar char="•"/>
            </a:pPr>
            <a:r>
              <a:rPr lang="en-US" sz="700" dirty="0">
                <a:solidFill>
                  <a:schemeClr val="tx1"/>
                </a:solidFill>
              </a:rPr>
              <a:t>Modify the model training logic to account for gaze direction and train the model</a:t>
            </a:r>
          </a:p>
          <a:p>
            <a:pPr marL="119063" indent="-119063">
              <a:buFont typeface="Arial" panose="020B0604020202020204" pitchFamily="34" charset="0"/>
              <a:buChar char="•"/>
            </a:pPr>
            <a:r>
              <a:rPr lang="en-US" sz="700" dirty="0">
                <a:solidFill>
                  <a:schemeClr val="tx1"/>
                </a:solidFill>
              </a:rPr>
              <a:t>Tools: Python, </a:t>
            </a:r>
            <a:r>
              <a:rPr lang="en-US" sz="700" dirty="0" err="1">
                <a:solidFill>
                  <a:schemeClr val="tx1"/>
                </a:solidFill>
              </a:rPr>
              <a:t>SageMaker</a:t>
            </a:r>
            <a:r>
              <a:rPr lang="en-US" sz="700" dirty="0">
                <a:solidFill>
                  <a:schemeClr val="tx1"/>
                </a:solidFill>
              </a:rPr>
              <a:t>, </a:t>
            </a:r>
            <a:r>
              <a:rPr lang="en-US" sz="700" dirty="0" err="1">
                <a:solidFill>
                  <a:schemeClr val="tx1"/>
                </a:solidFill>
              </a:rPr>
              <a:t>PyTorch</a:t>
            </a:r>
            <a:r>
              <a:rPr lang="en-US" sz="700" dirty="0">
                <a:solidFill>
                  <a:schemeClr val="tx1"/>
                </a:solidFill>
              </a:rPr>
              <a:t>, EC2</a:t>
            </a:r>
          </a:p>
        </p:txBody>
      </p:sp>
      <p:sp>
        <p:nvSpPr>
          <p:cNvPr id="30" name="Rectangle 29">
            <a:extLst>
              <a:ext uri="{FF2B5EF4-FFF2-40B4-BE49-F238E27FC236}">
                <a16:creationId xmlns:a16="http://schemas.microsoft.com/office/drawing/2014/main" id="{6A9D8F06-EBBD-1326-F5BC-9C413C7FE259}"/>
              </a:ext>
            </a:extLst>
          </p:cNvPr>
          <p:cNvSpPr/>
          <p:nvPr/>
        </p:nvSpPr>
        <p:spPr>
          <a:xfrm>
            <a:off x="387740" y="1994589"/>
            <a:ext cx="1843682" cy="1165702"/>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5. Set up the two-stage device classification system</a:t>
            </a:r>
          </a:p>
          <a:p>
            <a:pPr marL="171450" indent="-171450">
              <a:buFont typeface="Arial" panose="020B0604020202020204" pitchFamily="34" charset="0"/>
              <a:buChar char="•"/>
            </a:pPr>
            <a:r>
              <a:rPr lang="en-US" sz="700" dirty="0">
                <a:solidFill>
                  <a:schemeClr val="tx1"/>
                </a:solidFill>
              </a:rPr>
              <a:t>Generate training image data from the DeePoint training videos.</a:t>
            </a:r>
          </a:p>
          <a:p>
            <a:pPr marL="171450" indent="-171450">
              <a:buFont typeface="Arial" panose="020B0604020202020204" pitchFamily="34" charset="0"/>
              <a:buChar char="•"/>
            </a:pPr>
            <a:r>
              <a:rPr lang="en-US" sz="700" b="1" dirty="0">
                <a:solidFill>
                  <a:schemeClr val="tx1"/>
                </a:solidFill>
              </a:rPr>
              <a:t>Tools:</a:t>
            </a:r>
            <a:r>
              <a:rPr lang="en-US" sz="700" dirty="0">
                <a:solidFill>
                  <a:schemeClr val="tx1"/>
                </a:solidFill>
              </a:rPr>
              <a:t> Python, </a:t>
            </a:r>
            <a:r>
              <a:rPr lang="en-US" sz="700" dirty="0" err="1">
                <a:solidFill>
                  <a:schemeClr val="tx1"/>
                </a:solidFill>
              </a:rPr>
              <a:t>Pytorch</a:t>
            </a:r>
            <a:r>
              <a:rPr lang="en-US" sz="700" dirty="0">
                <a:solidFill>
                  <a:schemeClr val="tx1"/>
                </a:solidFill>
              </a:rPr>
              <a:t>, </a:t>
            </a:r>
            <a:r>
              <a:rPr lang="en-US" sz="700" dirty="0" err="1">
                <a:solidFill>
                  <a:schemeClr val="tx1"/>
                </a:solidFill>
              </a:rPr>
              <a:t>Sagemaker</a:t>
            </a:r>
            <a:endParaRPr lang="en-US" sz="700" dirty="0">
              <a:solidFill>
                <a:schemeClr val="tx1"/>
              </a:solidFill>
            </a:endParaRPr>
          </a:p>
          <a:p>
            <a:endParaRPr lang="en-US" sz="1100" dirty="0">
              <a:solidFill>
                <a:schemeClr val="tx1"/>
              </a:solidFill>
            </a:endParaRPr>
          </a:p>
        </p:txBody>
      </p:sp>
      <p:sp>
        <p:nvSpPr>
          <p:cNvPr id="32" name="Rectangle 31">
            <a:extLst>
              <a:ext uri="{FF2B5EF4-FFF2-40B4-BE49-F238E27FC236}">
                <a16:creationId xmlns:a16="http://schemas.microsoft.com/office/drawing/2014/main" id="{FAE14854-07DC-E4B4-3C9E-99997AF4663F}"/>
              </a:ext>
            </a:extLst>
          </p:cNvPr>
          <p:cNvSpPr/>
          <p:nvPr/>
        </p:nvSpPr>
        <p:spPr>
          <a:xfrm>
            <a:off x="3010029" y="2067587"/>
            <a:ext cx="2198641" cy="1019706"/>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6. Build and train the classification transformer (2</a:t>
            </a:r>
            <a:r>
              <a:rPr lang="en-US" sz="1000" b="1" baseline="30000" dirty="0">
                <a:solidFill>
                  <a:schemeClr val="tx1"/>
                </a:solidFill>
              </a:rPr>
              <a:t>nd</a:t>
            </a:r>
            <a:r>
              <a:rPr lang="en-US" sz="1000" b="1" dirty="0">
                <a:solidFill>
                  <a:schemeClr val="tx1"/>
                </a:solidFill>
              </a:rPr>
              <a:t> stage) using pre-processed image data</a:t>
            </a:r>
            <a:endParaRPr lang="en-US" sz="900" dirty="0">
              <a:solidFill>
                <a:schemeClr val="tx1"/>
              </a:solidFill>
            </a:endParaRPr>
          </a:p>
          <a:p>
            <a:pPr marL="119063" indent="-119063">
              <a:buFont typeface="Arial" panose="020B0604020202020204" pitchFamily="34" charset="0"/>
              <a:buChar char="•"/>
            </a:pPr>
            <a:r>
              <a:rPr lang="en-US" sz="900" dirty="0">
                <a:solidFill>
                  <a:schemeClr val="tx1"/>
                </a:solidFill>
              </a:rPr>
              <a:t>Train transformer with images dataset from step 5</a:t>
            </a:r>
          </a:p>
          <a:p>
            <a:pPr marL="119063" indent="-119063">
              <a:buFont typeface="Arial" panose="020B0604020202020204" pitchFamily="34" charset="0"/>
              <a:buChar char="•"/>
            </a:pPr>
            <a:r>
              <a:rPr lang="en-US" sz="900" dirty="0">
                <a:solidFill>
                  <a:schemeClr val="tx1"/>
                </a:solidFill>
              </a:rPr>
              <a:t>Tools: Python, </a:t>
            </a:r>
            <a:r>
              <a:rPr lang="en-US" sz="900" dirty="0" err="1">
                <a:solidFill>
                  <a:schemeClr val="tx1"/>
                </a:solidFill>
              </a:rPr>
              <a:t>SageMaker</a:t>
            </a:r>
            <a:r>
              <a:rPr lang="en-US" sz="900" dirty="0">
                <a:solidFill>
                  <a:schemeClr val="tx1"/>
                </a:solidFill>
              </a:rPr>
              <a:t>, </a:t>
            </a:r>
            <a:r>
              <a:rPr lang="en-US" sz="900" dirty="0" err="1">
                <a:solidFill>
                  <a:schemeClr val="tx1"/>
                </a:solidFill>
              </a:rPr>
              <a:t>PyTorch</a:t>
            </a:r>
            <a:r>
              <a:rPr lang="en-US" sz="900" dirty="0">
                <a:solidFill>
                  <a:schemeClr val="tx1"/>
                </a:solidFill>
              </a:rPr>
              <a:t>, EC2</a:t>
            </a:r>
          </a:p>
          <a:p>
            <a:endParaRPr lang="en-US" sz="1100" dirty="0">
              <a:solidFill>
                <a:schemeClr val="tx1"/>
              </a:solidFill>
            </a:endParaRPr>
          </a:p>
        </p:txBody>
      </p:sp>
      <p:sp>
        <p:nvSpPr>
          <p:cNvPr id="33" name="Rectangle 32">
            <a:extLst>
              <a:ext uri="{FF2B5EF4-FFF2-40B4-BE49-F238E27FC236}">
                <a16:creationId xmlns:a16="http://schemas.microsoft.com/office/drawing/2014/main" id="{3EB3F3E1-D5EA-39AD-9E82-D2715081538C}"/>
              </a:ext>
            </a:extLst>
          </p:cNvPr>
          <p:cNvSpPr/>
          <p:nvPr/>
        </p:nvSpPr>
        <p:spPr>
          <a:xfrm>
            <a:off x="5987277" y="2057692"/>
            <a:ext cx="2198641" cy="103949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7. Evaluate the accuracy of the entire device classification to assess its performance and accuracy.</a:t>
            </a:r>
          </a:p>
          <a:p>
            <a:pPr marL="171450" indent="-171450">
              <a:buFont typeface="Arial" panose="020B0604020202020204" pitchFamily="34" charset="0"/>
              <a:buChar char="•"/>
            </a:pPr>
            <a:r>
              <a:rPr lang="en-US" sz="800" dirty="0">
                <a:solidFill>
                  <a:schemeClr val="tx1"/>
                </a:solidFill>
              </a:rPr>
              <a:t>Run pipeline with the test dataset</a:t>
            </a:r>
          </a:p>
          <a:p>
            <a:pPr marL="171450" indent="-171450">
              <a:buFont typeface="Arial" panose="020B0604020202020204" pitchFamily="34" charset="0"/>
              <a:buChar char="•"/>
            </a:pPr>
            <a:r>
              <a:rPr lang="en-US" sz="800" dirty="0">
                <a:solidFill>
                  <a:schemeClr val="tx1"/>
                </a:solidFill>
              </a:rPr>
              <a:t>Document performance ( precision, recall)</a:t>
            </a:r>
          </a:p>
          <a:p>
            <a:pPr marL="171450" indent="-171450">
              <a:buFont typeface="Arial" panose="020B0604020202020204" pitchFamily="34" charset="0"/>
              <a:buChar char="•"/>
            </a:pPr>
            <a:r>
              <a:rPr lang="en-US" sz="800" b="1" dirty="0">
                <a:solidFill>
                  <a:schemeClr val="tx1"/>
                </a:solidFill>
              </a:rPr>
              <a:t>Tools:</a:t>
            </a:r>
            <a:r>
              <a:rPr lang="en-US" sz="800" dirty="0">
                <a:solidFill>
                  <a:schemeClr val="tx1"/>
                </a:solidFill>
              </a:rPr>
              <a:t> Python, </a:t>
            </a:r>
            <a:r>
              <a:rPr lang="en-US" sz="800" dirty="0" err="1">
                <a:solidFill>
                  <a:schemeClr val="tx1"/>
                </a:solidFill>
              </a:rPr>
              <a:t>Pytorch</a:t>
            </a:r>
            <a:r>
              <a:rPr lang="en-US" sz="800" dirty="0">
                <a:solidFill>
                  <a:schemeClr val="tx1"/>
                </a:solidFill>
              </a:rPr>
              <a:t>, CF matrix</a:t>
            </a:r>
          </a:p>
          <a:p>
            <a:endParaRPr lang="en-US" sz="1200" dirty="0">
              <a:solidFill>
                <a:schemeClr val="tx1"/>
              </a:solidFill>
            </a:endParaRPr>
          </a:p>
        </p:txBody>
      </p:sp>
      <p:cxnSp>
        <p:nvCxnSpPr>
          <p:cNvPr id="46" name="Connector: Elbow 45">
            <a:extLst>
              <a:ext uri="{FF2B5EF4-FFF2-40B4-BE49-F238E27FC236}">
                <a16:creationId xmlns:a16="http://schemas.microsoft.com/office/drawing/2014/main" id="{1E698387-3F2B-3585-D74F-E4BE15EF29A3}"/>
              </a:ext>
            </a:extLst>
          </p:cNvPr>
          <p:cNvCxnSpPr>
            <a:cxnSpLocks/>
            <a:stCxn id="30" idx="3"/>
            <a:endCxn id="32" idx="1"/>
          </p:cNvCxnSpPr>
          <p:nvPr/>
        </p:nvCxnSpPr>
        <p:spPr>
          <a:xfrm>
            <a:off x="2231422" y="2577440"/>
            <a:ext cx="7786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Connector: Elbow 49">
            <a:extLst>
              <a:ext uri="{FF2B5EF4-FFF2-40B4-BE49-F238E27FC236}">
                <a16:creationId xmlns:a16="http://schemas.microsoft.com/office/drawing/2014/main" id="{493AC4FF-FD29-02E8-82AD-818F262C84BF}"/>
              </a:ext>
            </a:extLst>
          </p:cNvPr>
          <p:cNvCxnSpPr>
            <a:cxnSpLocks/>
            <a:stCxn id="59" idx="3"/>
            <a:endCxn id="30" idx="1"/>
          </p:cNvCxnSpPr>
          <p:nvPr/>
        </p:nvCxnSpPr>
        <p:spPr>
          <a:xfrm flipH="1">
            <a:off x="387740" y="1123373"/>
            <a:ext cx="8459212" cy="1454067"/>
          </a:xfrm>
          <a:prstGeom prst="bentConnector5">
            <a:avLst>
              <a:gd name="adj1" fmla="val -2702"/>
              <a:gd name="adj2" fmla="val 48757"/>
              <a:gd name="adj3" fmla="val 10270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Connector: Elbow 30">
            <a:extLst>
              <a:ext uri="{FF2B5EF4-FFF2-40B4-BE49-F238E27FC236}">
                <a16:creationId xmlns:a16="http://schemas.microsoft.com/office/drawing/2014/main" id="{CDD573AD-6BDE-7D87-12AE-A36BB4E5FD6A}"/>
              </a:ext>
            </a:extLst>
          </p:cNvPr>
          <p:cNvCxnSpPr>
            <a:cxnSpLocks/>
            <a:stCxn id="32" idx="3"/>
            <a:endCxn id="33" idx="1"/>
          </p:cNvCxnSpPr>
          <p:nvPr/>
        </p:nvCxnSpPr>
        <p:spPr>
          <a:xfrm>
            <a:off x="5208670" y="2577440"/>
            <a:ext cx="77860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Connector: Elbow 14">
            <a:extLst>
              <a:ext uri="{FF2B5EF4-FFF2-40B4-BE49-F238E27FC236}">
                <a16:creationId xmlns:a16="http://schemas.microsoft.com/office/drawing/2014/main" id="{78DF0A67-A65F-5574-1AD5-F1DC38093F97}"/>
              </a:ext>
            </a:extLst>
          </p:cNvPr>
          <p:cNvCxnSpPr>
            <a:cxnSpLocks/>
            <a:stCxn id="33" idx="3"/>
            <a:endCxn id="23" idx="1"/>
          </p:cNvCxnSpPr>
          <p:nvPr/>
        </p:nvCxnSpPr>
        <p:spPr>
          <a:xfrm flipH="1">
            <a:off x="334903" y="2577441"/>
            <a:ext cx="7851015" cy="1297316"/>
          </a:xfrm>
          <a:prstGeom prst="bentConnector5">
            <a:avLst>
              <a:gd name="adj1" fmla="val -2912"/>
              <a:gd name="adj2" fmla="val 48678"/>
              <a:gd name="adj3" fmla="val 102912"/>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2">
            <a:extLst>
              <a:ext uri="{FF2B5EF4-FFF2-40B4-BE49-F238E27FC236}">
                <a16:creationId xmlns:a16="http://schemas.microsoft.com/office/drawing/2014/main" id="{3251E96F-EAD7-3298-E410-DD31D923C2FA}"/>
              </a:ext>
            </a:extLst>
          </p:cNvPr>
          <p:cNvSpPr txBox="1">
            <a:spLocks/>
          </p:cNvSpPr>
          <p:nvPr/>
        </p:nvSpPr>
        <p:spPr>
          <a:xfrm>
            <a:off x="693868" y="-15733"/>
            <a:ext cx="7756661" cy="528189"/>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Block Diagram of Pointing Objects Classification – Level 1</a:t>
            </a:r>
          </a:p>
        </p:txBody>
      </p:sp>
      <p:cxnSp>
        <p:nvCxnSpPr>
          <p:cNvPr id="18" name="Connector: Elbow 45">
            <a:extLst>
              <a:ext uri="{FF2B5EF4-FFF2-40B4-BE49-F238E27FC236}">
                <a16:creationId xmlns:a16="http://schemas.microsoft.com/office/drawing/2014/main" id="{096AEAAE-3835-E11A-0881-382E8B4D2669}"/>
              </a:ext>
            </a:extLst>
          </p:cNvPr>
          <p:cNvCxnSpPr>
            <a:cxnSpLocks/>
            <a:stCxn id="27" idx="3"/>
            <a:endCxn id="28" idx="1"/>
          </p:cNvCxnSpPr>
          <p:nvPr/>
        </p:nvCxnSpPr>
        <p:spPr>
          <a:xfrm>
            <a:off x="2380735" y="1130139"/>
            <a:ext cx="254986" cy="69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Connector: Elbow 30">
            <a:extLst>
              <a:ext uri="{FF2B5EF4-FFF2-40B4-BE49-F238E27FC236}">
                <a16:creationId xmlns:a16="http://schemas.microsoft.com/office/drawing/2014/main" id="{B9BEA56D-21DF-1F82-09EB-7D74C2034E50}"/>
              </a:ext>
            </a:extLst>
          </p:cNvPr>
          <p:cNvCxnSpPr>
            <a:cxnSpLocks/>
            <a:endCxn id="29" idx="1"/>
          </p:cNvCxnSpPr>
          <p:nvPr/>
        </p:nvCxnSpPr>
        <p:spPr>
          <a:xfrm flipV="1">
            <a:off x="4765973" y="1156339"/>
            <a:ext cx="261941" cy="808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611D3CB8-B2B0-F93A-2BDC-3B5C271EAF5B}"/>
              </a:ext>
            </a:extLst>
          </p:cNvPr>
          <p:cNvSpPr/>
          <p:nvPr/>
        </p:nvSpPr>
        <p:spPr>
          <a:xfrm>
            <a:off x="383963" y="4646903"/>
            <a:ext cx="2158515" cy="824746"/>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11. Final conclusion</a:t>
            </a:r>
          </a:p>
          <a:p>
            <a:pPr marL="171450" indent="-171450">
              <a:buFont typeface="Arial" panose="020B0604020202020204" pitchFamily="34" charset="0"/>
              <a:buChar char="•"/>
            </a:pPr>
            <a:r>
              <a:rPr lang="en-US" sz="900" dirty="0">
                <a:solidFill>
                  <a:schemeClr val="tx1"/>
                </a:solidFill>
              </a:rPr>
              <a:t>Discuss results of experimentation</a:t>
            </a:r>
          </a:p>
          <a:p>
            <a:pPr marL="171450" indent="-171450">
              <a:buFont typeface="Arial" panose="020B0604020202020204" pitchFamily="34" charset="0"/>
              <a:buChar char="•"/>
            </a:pPr>
            <a:r>
              <a:rPr lang="en-US" sz="900" dirty="0">
                <a:solidFill>
                  <a:schemeClr val="tx1"/>
                </a:solidFill>
              </a:rPr>
              <a:t>Discuss models and code structure</a:t>
            </a:r>
          </a:p>
          <a:p>
            <a:pPr marL="171450" indent="-171450">
              <a:buFont typeface="Arial" panose="020B0604020202020204" pitchFamily="34" charset="0"/>
              <a:buChar char="•"/>
            </a:pPr>
            <a:r>
              <a:rPr lang="en-US" sz="900" dirty="0">
                <a:solidFill>
                  <a:schemeClr val="tx1"/>
                </a:solidFill>
              </a:rPr>
              <a:t>Discuss tools used or explored</a:t>
            </a:r>
          </a:p>
          <a:p>
            <a:endParaRPr lang="en-US" sz="1200" dirty="0">
              <a:solidFill>
                <a:schemeClr val="tx1"/>
              </a:solidFill>
            </a:endParaRPr>
          </a:p>
        </p:txBody>
      </p:sp>
      <p:sp>
        <p:nvSpPr>
          <p:cNvPr id="59" name="Rectangle 58">
            <a:extLst>
              <a:ext uri="{FF2B5EF4-FFF2-40B4-BE49-F238E27FC236}">
                <a16:creationId xmlns:a16="http://schemas.microsoft.com/office/drawing/2014/main" id="{EB3C0E37-E6F3-D43F-95C0-345D3C7EAEB5}"/>
              </a:ext>
            </a:extLst>
          </p:cNvPr>
          <p:cNvSpPr/>
          <p:nvPr/>
        </p:nvSpPr>
        <p:spPr>
          <a:xfrm>
            <a:off x="6996461" y="576682"/>
            <a:ext cx="1850491" cy="1093382"/>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4. Evaluate the accuracy of the fine-tuned DeePoint model to assess its performance and accuracy</a:t>
            </a:r>
          </a:p>
          <a:p>
            <a:pPr marL="171450" indent="-171450">
              <a:buFont typeface="Arial" panose="020B0604020202020204" pitchFamily="34" charset="0"/>
              <a:buChar char="•"/>
            </a:pPr>
            <a:r>
              <a:rPr lang="en-US" sz="700" dirty="0">
                <a:solidFill>
                  <a:schemeClr val="tx1"/>
                </a:solidFill>
              </a:rPr>
              <a:t>Evaluate the system with the prepared dataset</a:t>
            </a:r>
          </a:p>
          <a:p>
            <a:pPr marL="171450" indent="-171450">
              <a:buFont typeface="Arial" panose="020B0604020202020204" pitchFamily="34" charset="0"/>
              <a:buChar char="•"/>
            </a:pPr>
            <a:r>
              <a:rPr lang="en-US" sz="700" dirty="0">
                <a:solidFill>
                  <a:schemeClr val="tx1"/>
                </a:solidFill>
              </a:rPr>
              <a:t>Compare performance number</a:t>
            </a:r>
          </a:p>
          <a:p>
            <a:pPr marL="171450" indent="-171450">
              <a:buFont typeface="Arial" panose="020B0604020202020204" pitchFamily="34" charset="0"/>
              <a:buChar char="•"/>
            </a:pPr>
            <a:r>
              <a:rPr lang="en-US" sz="700" dirty="0">
                <a:solidFill>
                  <a:schemeClr val="tx1"/>
                </a:solidFill>
              </a:rPr>
              <a:t>Tools: Python, </a:t>
            </a:r>
            <a:r>
              <a:rPr lang="en-US" sz="700" dirty="0" err="1">
                <a:solidFill>
                  <a:schemeClr val="tx1"/>
                </a:solidFill>
              </a:rPr>
              <a:t>PyTorch</a:t>
            </a:r>
            <a:r>
              <a:rPr lang="en-US" sz="700" dirty="0">
                <a:solidFill>
                  <a:schemeClr val="tx1"/>
                </a:solidFill>
              </a:rPr>
              <a:t>, EC2,S3</a:t>
            </a:r>
          </a:p>
        </p:txBody>
      </p:sp>
      <p:cxnSp>
        <p:nvCxnSpPr>
          <p:cNvPr id="69" name="Connector: Elbow 30">
            <a:extLst>
              <a:ext uri="{FF2B5EF4-FFF2-40B4-BE49-F238E27FC236}">
                <a16:creationId xmlns:a16="http://schemas.microsoft.com/office/drawing/2014/main" id="{D987D228-CFCB-E45F-6AAA-1F045DBB12E4}"/>
              </a:ext>
            </a:extLst>
          </p:cNvPr>
          <p:cNvCxnSpPr>
            <a:cxnSpLocks/>
            <a:stCxn id="29" idx="3"/>
            <a:endCxn id="59" idx="1"/>
          </p:cNvCxnSpPr>
          <p:nvPr/>
        </p:nvCxnSpPr>
        <p:spPr>
          <a:xfrm flipV="1">
            <a:off x="6737998" y="1123373"/>
            <a:ext cx="258463" cy="3296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7D6ACCD9-9621-1BD9-7331-13CCD4CFE019}"/>
              </a:ext>
            </a:extLst>
          </p:cNvPr>
          <p:cNvSpPr/>
          <p:nvPr/>
        </p:nvSpPr>
        <p:spPr>
          <a:xfrm>
            <a:off x="334903" y="3320718"/>
            <a:ext cx="1843682" cy="1108077"/>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8. Setup proposed device classification system and integrate it with a Fast R-CNN model</a:t>
            </a:r>
          </a:p>
          <a:p>
            <a:pPr marL="171450" indent="-171450">
              <a:buFont typeface="Arial" panose="020B0604020202020204" pitchFamily="34" charset="0"/>
              <a:buChar char="•"/>
            </a:pPr>
            <a:r>
              <a:rPr lang="en-US" sz="800" dirty="0">
                <a:solidFill>
                  <a:schemeClr val="tx1"/>
                </a:solidFill>
                <a:latin typeface="Arial" panose="020B0604020202020204" pitchFamily="34" charset="0"/>
                <a:cs typeface="Arial" panose="020B0604020202020204" pitchFamily="34" charset="0"/>
              </a:rPr>
              <a:t>Prepare Fast R-CNN </a:t>
            </a:r>
            <a:r>
              <a:rPr lang="en-US" sz="800" dirty="0" err="1">
                <a:solidFill>
                  <a:schemeClr val="tx1"/>
                </a:solidFill>
                <a:latin typeface="Arial" panose="020B0604020202020204" pitchFamily="34" charset="0"/>
                <a:cs typeface="Arial" panose="020B0604020202020204" pitchFamily="34" charset="0"/>
              </a:rPr>
              <a:t>Sagemaker</a:t>
            </a:r>
            <a:r>
              <a:rPr lang="en-US" sz="800" dirty="0">
                <a:solidFill>
                  <a:schemeClr val="tx1"/>
                </a:solidFill>
                <a:latin typeface="Arial" panose="020B0604020202020204" pitchFamily="34" charset="0"/>
                <a:cs typeface="Arial" panose="020B0604020202020204" pitchFamily="34" charset="0"/>
              </a:rPr>
              <a:t>, EC2</a:t>
            </a:r>
          </a:p>
          <a:p>
            <a:pPr marL="171450" indent="-171450">
              <a:buFont typeface="Arial" panose="020B0604020202020204" pitchFamily="34" charset="0"/>
              <a:buChar char="•"/>
            </a:pPr>
            <a:r>
              <a:rPr lang="en-US" sz="800" dirty="0">
                <a:solidFill>
                  <a:schemeClr val="tx1"/>
                </a:solidFill>
                <a:latin typeface="Arial" panose="020B0604020202020204" pitchFamily="34" charset="0"/>
                <a:cs typeface="Arial" panose="020B0604020202020204" pitchFamily="34" charset="0"/>
              </a:rPr>
              <a:t>Tools: Python.</a:t>
            </a:r>
          </a:p>
          <a:p>
            <a:endParaRPr lang="en-US" sz="1200" dirty="0">
              <a:solidFill>
                <a:schemeClr val="tx1"/>
              </a:solidFill>
            </a:endParaRPr>
          </a:p>
        </p:txBody>
      </p:sp>
      <p:sp>
        <p:nvSpPr>
          <p:cNvPr id="34" name="Rectangle 33">
            <a:extLst>
              <a:ext uri="{FF2B5EF4-FFF2-40B4-BE49-F238E27FC236}">
                <a16:creationId xmlns:a16="http://schemas.microsoft.com/office/drawing/2014/main" id="{A5B8269A-5E11-2C50-F927-277897917022}"/>
              </a:ext>
            </a:extLst>
          </p:cNvPr>
          <p:cNvSpPr/>
          <p:nvPr/>
        </p:nvSpPr>
        <p:spPr>
          <a:xfrm>
            <a:off x="5852926" y="3346001"/>
            <a:ext cx="2198641" cy="103949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10. Evaluate the accuracy of the entire device classification to assess its performance and accuracy.</a:t>
            </a:r>
          </a:p>
          <a:p>
            <a:pPr marL="171450" indent="-171450">
              <a:buFont typeface="Arial" panose="020B0604020202020204" pitchFamily="34" charset="0"/>
              <a:buChar char="•"/>
            </a:pPr>
            <a:r>
              <a:rPr lang="en-US" sz="800" dirty="0">
                <a:solidFill>
                  <a:schemeClr val="tx1"/>
                </a:solidFill>
              </a:rPr>
              <a:t>Run pipeline with test the</a:t>
            </a:r>
            <a:r>
              <a:rPr lang="en-US" sz="800" dirty="0">
                <a:solidFill>
                  <a:srgbClr val="FF0000"/>
                </a:solidFill>
              </a:rPr>
              <a:t> </a:t>
            </a:r>
            <a:r>
              <a:rPr lang="en-US" sz="800" dirty="0">
                <a:solidFill>
                  <a:schemeClr val="tx1"/>
                </a:solidFill>
              </a:rPr>
              <a:t>dataset</a:t>
            </a:r>
          </a:p>
          <a:p>
            <a:pPr marL="171450" indent="-171450">
              <a:buFont typeface="Arial" panose="020B0604020202020204" pitchFamily="34" charset="0"/>
              <a:buChar char="•"/>
            </a:pPr>
            <a:r>
              <a:rPr lang="en-US" sz="800" dirty="0">
                <a:solidFill>
                  <a:schemeClr val="tx1"/>
                </a:solidFill>
              </a:rPr>
              <a:t>Document performance ( precision, recall)</a:t>
            </a:r>
          </a:p>
          <a:p>
            <a:pPr marL="171450" indent="-171450">
              <a:buFont typeface="Arial" panose="020B0604020202020204" pitchFamily="34" charset="0"/>
              <a:buChar char="•"/>
            </a:pPr>
            <a:r>
              <a:rPr lang="en-US" sz="800" dirty="0">
                <a:solidFill>
                  <a:schemeClr val="tx1"/>
                </a:solidFill>
              </a:rPr>
              <a:t>Tools: Python, </a:t>
            </a:r>
            <a:r>
              <a:rPr lang="en-US" sz="800" dirty="0" err="1">
                <a:solidFill>
                  <a:schemeClr val="tx1"/>
                </a:solidFill>
              </a:rPr>
              <a:t>Pytorch</a:t>
            </a:r>
            <a:r>
              <a:rPr lang="en-US" sz="800" dirty="0">
                <a:solidFill>
                  <a:schemeClr val="tx1"/>
                </a:solidFill>
              </a:rPr>
              <a:t>, CF matrix</a:t>
            </a:r>
          </a:p>
          <a:p>
            <a:endParaRPr lang="en-US" sz="1200" dirty="0">
              <a:solidFill>
                <a:schemeClr val="tx1"/>
              </a:solidFill>
            </a:endParaRPr>
          </a:p>
        </p:txBody>
      </p:sp>
      <p:cxnSp>
        <p:nvCxnSpPr>
          <p:cNvPr id="36" name="Connector: Elbow 45">
            <a:extLst>
              <a:ext uri="{FF2B5EF4-FFF2-40B4-BE49-F238E27FC236}">
                <a16:creationId xmlns:a16="http://schemas.microsoft.com/office/drawing/2014/main" id="{F1859A7A-2419-0833-609C-E656F6B48537}"/>
              </a:ext>
            </a:extLst>
          </p:cNvPr>
          <p:cNvCxnSpPr>
            <a:cxnSpLocks/>
          </p:cNvCxnSpPr>
          <p:nvPr/>
        </p:nvCxnSpPr>
        <p:spPr>
          <a:xfrm>
            <a:off x="2191753" y="3903008"/>
            <a:ext cx="575337" cy="70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Connector: Elbow 14">
            <a:extLst>
              <a:ext uri="{FF2B5EF4-FFF2-40B4-BE49-F238E27FC236}">
                <a16:creationId xmlns:a16="http://schemas.microsoft.com/office/drawing/2014/main" id="{59F9535B-8C2D-1E03-3460-269F6B9C53E1}"/>
              </a:ext>
            </a:extLst>
          </p:cNvPr>
          <p:cNvCxnSpPr>
            <a:cxnSpLocks/>
            <a:stCxn id="34" idx="3"/>
          </p:cNvCxnSpPr>
          <p:nvPr/>
        </p:nvCxnSpPr>
        <p:spPr>
          <a:xfrm flipH="1">
            <a:off x="358794" y="3865750"/>
            <a:ext cx="7692773" cy="1189131"/>
          </a:xfrm>
          <a:prstGeom prst="bentConnector5">
            <a:avLst>
              <a:gd name="adj1" fmla="val -2972"/>
              <a:gd name="adj2" fmla="val 55009"/>
              <a:gd name="adj3" fmla="val 102972"/>
            </a:avLst>
          </a:prstGeom>
          <a:ln>
            <a:tailEnd type="triangle"/>
          </a:ln>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E92309D4-87CD-0C57-4CD2-8DFF662B703B}"/>
              </a:ext>
            </a:extLst>
          </p:cNvPr>
          <p:cNvSpPr/>
          <p:nvPr/>
        </p:nvSpPr>
        <p:spPr>
          <a:xfrm>
            <a:off x="2782879" y="3320717"/>
            <a:ext cx="1966614" cy="1108077"/>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9. </a:t>
            </a:r>
            <a:r>
              <a:rPr lang="en-US" sz="1000" dirty="0">
                <a:solidFill>
                  <a:schemeClr val="tx1"/>
                </a:solidFill>
              </a:rPr>
              <a:t>Adapt the computation logic to integrate with </a:t>
            </a:r>
            <a:r>
              <a:rPr lang="en-US" sz="1000" b="1" dirty="0">
                <a:solidFill>
                  <a:schemeClr val="tx1"/>
                </a:solidFill>
              </a:rPr>
              <a:t>Fast R-CNN </a:t>
            </a:r>
            <a:r>
              <a:rPr lang="en-US" sz="1000" dirty="0">
                <a:solidFill>
                  <a:schemeClr val="tx1"/>
                </a:solidFill>
              </a:rPr>
              <a:t>for object detection and classification tasks.</a:t>
            </a:r>
            <a:endParaRPr lang="en-US" sz="1000" b="1" dirty="0">
              <a:solidFill>
                <a:schemeClr val="tx1"/>
              </a:solidFill>
            </a:endParaRPr>
          </a:p>
          <a:p>
            <a:pPr marL="171450" indent="-171450">
              <a:buFont typeface="Arial" panose="020B0604020202020204" pitchFamily="34" charset="0"/>
              <a:buChar char="•"/>
            </a:pPr>
            <a:r>
              <a:rPr lang="en-US" sz="800" dirty="0">
                <a:solidFill>
                  <a:schemeClr val="tx1"/>
                </a:solidFill>
              </a:rPr>
              <a:t>Similar to step 6 as well as the loss function except it is for Fast R-CNN</a:t>
            </a:r>
          </a:p>
          <a:p>
            <a:pPr marL="171450" indent="-171450">
              <a:buFont typeface="Arial" panose="020B0604020202020204" pitchFamily="34" charset="0"/>
              <a:buChar char="•"/>
            </a:pPr>
            <a:r>
              <a:rPr lang="en-US" sz="800" dirty="0">
                <a:solidFill>
                  <a:schemeClr val="tx1"/>
                </a:solidFill>
              </a:rPr>
              <a:t>Tools: Python.</a:t>
            </a:r>
          </a:p>
          <a:p>
            <a:endParaRPr lang="en-US" sz="1200" dirty="0">
              <a:solidFill>
                <a:schemeClr val="tx1"/>
              </a:solidFill>
            </a:endParaRPr>
          </a:p>
        </p:txBody>
      </p:sp>
      <p:cxnSp>
        <p:nvCxnSpPr>
          <p:cNvPr id="80" name="Connector: Elbow 45">
            <a:extLst>
              <a:ext uri="{FF2B5EF4-FFF2-40B4-BE49-F238E27FC236}">
                <a16:creationId xmlns:a16="http://schemas.microsoft.com/office/drawing/2014/main" id="{2752C884-1BBD-6F90-E1A9-0B9F97F77D35}"/>
              </a:ext>
            </a:extLst>
          </p:cNvPr>
          <p:cNvCxnSpPr>
            <a:cxnSpLocks/>
            <a:stCxn id="66" idx="3"/>
            <a:endCxn id="34" idx="1"/>
          </p:cNvCxnSpPr>
          <p:nvPr/>
        </p:nvCxnSpPr>
        <p:spPr>
          <a:xfrm flipV="1">
            <a:off x="4749493" y="3865750"/>
            <a:ext cx="1103433" cy="9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3713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59421" y="489331"/>
            <a:ext cx="4297680" cy="138992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1.1 </a:t>
            </a:r>
            <a:r>
              <a:rPr lang="en-US" sz="1100" b="1" dirty="0">
                <a:solidFill>
                  <a:schemeClr val="tx1"/>
                </a:solidFill>
              </a:rPr>
              <a:t>Set up cloud infrastructure: AWS EC2 and S3 storage for training data.</a:t>
            </a:r>
          </a:p>
          <a:p>
            <a:pPr>
              <a:buFont typeface="+mj-lt"/>
              <a:buAutoNum type="arabicPeriod"/>
            </a:pPr>
            <a:r>
              <a:rPr lang="en-US" sz="1200" dirty="0">
                <a:solidFill>
                  <a:schemeClr val="tx1"/>
                </a:solidFill>
              </a:rPr>
              <a:t>Create an AWS account.</a:t>
            </a:r>
          </a:p>
          <a:p>
            <a:pPr>
              <a:buFont typeface="+mj-lt"/>
              <a:buAutoNum type="arabicPeriod"/>
            </a:pPr>
            <a:r>
              <a:rPr lang="en-US" sz="1200" dirty="0">
                <a:solidFill>
                  <a:schemeClr val="tx1"/>
                </a:solidFill>
              </a:rPr>
              <a:t>Set up an EC2 instance and configure S3 storage.</a:t>
            </a:r>
          </a:p>
          <a:p>
            <a:pPr>
              <a:buFont typeface="+mj-lt"/>
              <a:buAutoNum type="arabicPeriod"/>
            </a:pPr>
            <a:r>
              <a:rPr lang="en-US" sz="1200" dirty="0">
                <a:solidFill>
                  <a:schemeClr val="tx1"/>
                </a:solidFill>
              </a:rPr>
              <a:t>Create a </a:t>
            </a:r>
            <a:r>
              <a:rPr lang="en-US" sz="1200" dirty="0" err="1">
                <a:solidFill>
                  <a:schemeClr val="tx1"/>
                </a:solidFill>
              </a:rPr>
              <a:t>SageMaker</a:t>
            </a:r>
            <a:r>
              <a:rPr lang="en-US" sz="1200" dirty="0">
                <a:solidFill>
                  <a:schemeClr val="tx1"/>
                </a:solidFill>
              </a:rPr>
              <a:t> domain.</a:t>
            </a:r>
          </a:p>
          <a:p>
            <a:pPr>
              <a:buFont typeface="+mj-lt"/>
              <a:buAutoNum type="arabicPeriod"/>
            </a:pPr>
            <a:r>
              <a:rPr lang="en-US" sz="1200" dirty="0">
                <a:solidFill>
                  <a:schemeClr val="tx1"/>
                </a:solidFill>
              </a:rPr>
              <a:t>Verify if the data needs to be in Parquet format.</a:t>
            </a:r>
          </a:p>
          <a:p>
            <a:pPr>
              <a:buFont typeface="+mj-lt"/>
              <a:buAutoNum type="arabicPeriod"/>
            </a:pPr>
            <a:r>
              <a:rPr lang="en-US" sz="1200" dirty="0">
                <a:solidFill>
                  <a:schemeClr val="tx1"/>
                </a:solidFill>
              </a:rPr>
              <a:t>Ensure the EC2 instance is accessible remotely via SSH.</a:t>
            </a: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p:cNvCxnSpPr>
          <p:nvPr/>
        </p:nvCxnSpPr>
        <p:spPr>
          <a:xfrm flipV="1">
            <a:off x="2616410" y="1191762"/>
            <a:ext cx="1363709" cy="80414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b="1" dirty="0">
                <a:solidFill>
                  <a:schemeClr val="tx1"/>
                </a:solidFill>
              </a:rPr>
              <a:t>1. Collect Video/Image Data/Infra</a:t>
            </a:r>
          </a:p>
          <a:p>
            <a:pPr marL="171450" indent="-171450">
              <a:buFont typeface="Arial" panose="020B0604020202020204" pitchFamily="34" charset="0"/>
              <a:buChar char="•"/>
            </a:pPr>
            <a:r>
              <a:rPr lang="en-US" sz="1200" dirty="0">
                <a:solidFill>
                  <a:schemeClr val="tx1"/>
                </a:solidFill>
              </a:rPr>
              <a:t>Gather the necessary datasets for model training and evaluation.</a:t>
            </a:r>
          </a:p>
          <a:p>
            <a:pPr marL="171450" indent="-171450">
              <a:buFont typeface="Arial" panose="020B0604020202020204" pitchFamily="34" charset="0"/>
              <a:buChar char="•"/>
            </a:pPr>
            <a:r>
              <a:rPr lang="en-US" sz="1200" dirty="0">
                <a:solidFill>
                  <a:schemeClr val="tx1"/>
                </a:solidFill>
              </a:rPr>
              <a:t>Tools required: Python, AWS S3, </a:t>
            </a:r>
            <a:r>
              <a:rPr lang="en-US" sz="1200" dirty="0" err="1">
                <a:solidFill>
                  <a:schemeClr val="tx1"/>
                </a:solidFill>
              </a:rPr>
              <a:t>SageMaker</a:t>
            </a:r>
            <a:r>
              <a:rPr lang="en-US" sz="1200" dirty="0">
                <a:solidFill>
                  <a:schemeClr val="tx1"/>
                </a:solidFill>
              </a:rPr>
              <a:t>, and EC2.</a:t>
            </a: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1241555" y="7424"/>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1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4000830" y="1971720"/>
            <a:ext cx="4297680" cy="95771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1.2 Download Data from the cloud</a:t>
            </a:r>
          </a:p>
          <a:p>
            <a:pPr marL="171450" indent="-171450">
              <a:buFont typeface="Arial" panose="020B0604020202020204" pitchFamily="34" charset="0"/>
              <a:buChar char="•"/>
            </a:pPr>
            <a:r>
              <a:rPr lang="en-US" sz="1200" dirty="0">
                <a:solidFill>
                  <a:schemeClr val="tx1"/>
                </a:solidFill>
              </a:rPr>
              <a:t>Transfer the </a:t>
            </a:r>
            <a:r>
              <a:rPr lang="en-US" sz="1200" b="1" u="sng" dirty="0" err="1">
                <a:solidFill>
                  <a:schemeClr val="tx1"/>
                </a:solidFill>
              </a:rPr>
              <a:t>Deepoint</a:t>
            </a:r>
            <a:r>
              <a:rPr lang="en-US" sz="1200" dirty="0">
                <a:solidFill>
                  <a:schemeClr val="tx1"/>
                </a:solidFill>
              </a:rPr>
              <a:t> dataset from Google Drive to AWS S3 storage</a:t>
            </a:r>
          </a:p>
          <a:p>
            <a:pPr marL="171450" indent="-171450">
              <a:buFont typeface="Arial" panose="020B0604020202020204" pitchFamily="34" charset="0"/>
              <a:buChar char="•"/>
            </a:pPr>
            <a:r>
              <a:rPr lang="en-US" sz="1200" dirty="0">
                <a:solidFill>
                  <a:schemeClr val="tx1"/>
                </a:solidFill>
              </a:rPr>
              <a:t>Copy </a:t>
            </a:r>
            <a:r>
              <a:rPr lang="en-US" sz="1200" b="1" u="sng" dirty="0">
                <a:solidFill>
                  <a:schemeClr val="tx1"/>
                </a:solidFill>
              </a:rPr>
              <a:t>PKU-MMD</a:t>
            </a:r>
            <a:r>
              <a:rPr lang="en-US" sz="1200" dirty="0">
                <a:solidFill>
                  <a:schemeClr val="tx1"/>
                </a:solidFill>
              </a:rPr>
              <a:t> dataset to S3</a:t>
            </a:r>
          </a:p>
        </p:txBody>
      </p:sp>
      <p:cxnSp>
        <p:nvCxnSpPr>
          <p:cNvPr id="8" name="Connector: Elbow 15">
            <a:extLst>
              <a:ext uri="{FF2B5EF4-FFF2-40B4-BE49-F238E27FC236}">
                <a16:creationId xmlns:a16="http://schemas.microsoft.com/office/drawing/2014/main" id="{9784545F-D5BD-F555-5F6B-4B04A9FB135C}"/>
              </a:ext>
            </a:extLst>
          </p:cNvPr>
          <p:cNvCxnSpPr>
            <a:cxnSpLocks/>
            <a:stCxn id="14" idx="3"/>
            <a:endCxn id="6" idx="1"/>
          </p:cNvCxnSpPr>
          <p:nvPr/>
        </p:nvCxnSpPr>
        <p:spPr>
          <a:xfrm>
            <a:off x="2595712" y="1988445"/>
            <a:ext cx="1405118" cy="46213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Rectangle: Rounded Corners 11">
            <a:extLst>
              <a:ext uri="{FF2B5EF4-FFF2-40B4-BE49-F238E27FC236}">
                <a16:creationId xmlns:a16="http://schemas.microsoft.com/office/drawing/2014/main" id="{E8A09B10-877C-8D79-A5F2-029E8213EEFD}"/>
              </a:ext>
            </a:extLst>
          </p:cNvPr>
          <p:cNvSpPr/>
          <p:nvPr/>
        </p:nvSpPr>
        <p:spPr>
          <a:xfrm>
            <a:off x="4000829" y="3068838"/>
            <a:ext cx="4297680" cy="82497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1.3 Mount DeePoint data on EC2</a:t>
            </a:r>
          </a:p>
          <a:p>
            <a:pPr marL="171450" indent="-171450">
              <a:buFont typeface="Arial" panose="020B0604020202020204" pitchFamily="34" charset="0"/>
              <a:buChar char="•"/>
            </a:pPr>
            <a:r>
              <a:rPr lang="en-US" sz="1200" dirty="0">
                <a:solidFill>
                  <a:schemeClr val="tx1"/>
                </a:solidFill>
              </a:rPr>
              <a:t>Make data available to EC2 for later use (training &amp; evaluation)</a:t>
            </a:r>
          </a:p>
          <a:p>
            <a:pPr marL="171450" indent="-171450">
              <a:buFont typeface="Arial" panose="020B0604020202020204" pitchFamily="34" charset="0"/>
              <a:buChar char="•"/>
            </a:pPr>
            <a:r>
              <a:rPr lang="en-US" sz="1200" dirty="0">
                <a:solidFill>
                  <a:schemeClr val="tx1"/>
                </a:solidFill>
              </a:rPr>
              <a:t>Mount </a:t>
            </a:r>
            <a:r>
              <a:rPr lang="en-US" sz="1200" u="sng" dirty="0" err="1">
                <a:solidFill>
                  <a:schemeClr val="tx1"/>
                </a:solidFill>
              </a:rPr>
              <a:t>Deepoint</a:t>
            </a:r>
            <a:r>
              <a:rPr lang="en-US" sz="1200" dirty="0">
                <a:solidFill>
                  <a:schemeClr val="tx1"/>
                </a:solidFill>
              </a:rPr>
              <a:t> data as a </a:t>
            </a:r>
            <a:r>
              <a:rPr lang="en-US" sz="1200" b="1" i="1" dirty="0">
                <a:solidFill>
                  <a:schemeClr val="tx1"/>
                </a:solidFill>
              </a:rPr>
              <a:t>squash</a:t>
            </a:r>
            <a:r>
              <a:rPr lang="en-US" sz="1200" dirty="0">
                <a:solidFill>
                  <a:schemeClr val="tx1"/>
                </a:solidFill>
              </a:rPr>
              <a:t> file system on EC2 instance</a:t>
            </a:r>
          </a:p>
        </p:txBody>
      </p:sp>
      <p:cxnSp>
        <p:nvCxnSpPr>
          <p:cNvPr id="21" name="Connector: Elbow 15">
            <a:extLst>
              <a:ext uri="{FF2B5EF4-FFF2-40B4-BE49-F238E27FC236}">
                <a16:creationId xmlns:a16="http://schemas.microsoft.com/office/drawing/2014/main" id="{291BAEE8-63F2-9654-55B0-B7744540CBBA}"/>
              </a:ext>
            </a:extLst>
          </p:cNvPr>
          <p:cNvCxnSpPr>
            <a:cxnSpLocks/>
            <a:endCxn id="20" idx="1"/>
          </p:cNvCxnSpPr>
          <p:nvPr/>
        </p:nvCxnSpPr>
        <p:spPr>
          <a:xfrm rot="16200000" flipH="1">
            <a:off x="2777604" y="2258099"/>
            <a:ext cx="1743890" cy="70256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Rectangle: Rounded Corners 11">
            <a:extLst>
              <a:ext uri="{FF2B5EF4-FFF2-40B4-BE49-F238E27FC236}">
                <a16:creationId xmlns:a16="http://schemas.microsoft.com/office/drawing/2014/main" id="{0F7A3BB5-D8BB-19BA-8DCB-0951491E16A6}"/>
              </a:ext>
            </a:extLst>
          </p:cNvPr>
          <p:cNvSpPr/>
          <p:nvPr/>
        </p:nvSpPr>
        <p:spPr>
          <a:xfrm>
            <a:off x="4000829" y="4238733"/>
            <a:ext cx="4297680" cy="92717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1.4 Analyze and verify data</a:t>
            </a:r>
          </a:p>
          <a:p>
            <a:pPr marL="171450" indent="-171450">
              <a:buFont typeface="Arial" panose="020B0604020202020204" pitchFamily="34" charset="0"/>
              <a:buChar char="•"/>
            </a:pPr>
            <a:r>
              <a:rPr lang="en-US" sz="1200" dirty="0">
                <a:solidFill>
                  <a:schemeClr val="tx1"/>
                </a:solidFill>
              </a:rPr>
              <a:t>Data analysis using </a:t>
            </a:r>
            <a:r>
              <a:rPr lang="en-US" sz="1200" dirty="0" err="1">
                <a:solidFill>
                  <a:schemeClr val="tx1"/>
                </a:solidFill>
              </a:rPr>
              <a:t>SageMaker</a:t>
            </a:r>
            <a:r>
              <a:rPr lang="en-US" sz="1200" dirty="0">
                <a:solidFill>
                  <a:schemeClr val="tx1"/>
                </a:solidFill>
              </a:rPr>
              <a:t> notebook and Python</a:t>
            </a:r>
          </a:p>
          <a:p>
            <a:pPr marL="171450" indent="-171450">
              <a:buFont typeface="Arial" panose="020B0604020202020204" pitchFamily="34" charset="0"/>
              <a:buChar char="•"/>
            </a:pPr>
            <a:r>
              <a:rPr lang="en-US" sz="1200" dirty="0">
                <a:solidFill>
                  <a:schemeClr val="tx1"/>
                </a:solidFill>
              </a:rPr>
              <a:t>Verify downloaded data (size, checksum…)</a:t>
            </a:r>
          </a:p>
          <a:p>
            <a:pPr marL="171450" indent="-171450">
              <a:buFont typeface="Arial" panose="020B0604020202020204" pitchFamily="34" charset="0"/>
              <a:buChar char="•"/>
            </a:pPr>
            <a:r>
              <a:rPr lang="en-US" sz="1200" dirty="0">
                <a:solidFill>
                  <a:schemeClr val="tx1"/>
                </a:solidFill>
              </a:rPr>
              <a:t>Document metrics/statistics (mean, max, min, std…)</a:t>
            </a:r>
          </a:p>
          <a:p>
            <a:endParaRPr lang="en-US" sz="1200" dirty="0">
              <a:solidFill>
                <a:schemeClr val="tx1"/>
              </a:solidFill>
            </a:endParaRPr>
          </a:p>
        </p:txBody>
      </p:sp>
      <p:cxnSp>
        <p:nvCxnSpPr>
          <p:cNvPr id="28" name="Connector: Elbow 15">
            <a:extLst>
              <a:ext uri="{FF2B5EF4-FFF2-40B4-BE49-F238E27FC236}">
                <a16:creationId xmlns:a16="http://schemas.microsoft.com/office/drawing/2014/main" id="{4FC88B44-2646-15AC-922C-B98FE15BB9BF}"/>
              </a:ext>
            </a:extLst>
          </p:cNvPr>
          <p:cNvCxnSpPr>
            <a:cxnSpLocks/>
            <a:endCxn id="27" idx="1"/>
          </p:cNvCxnSpPr>
          <p:nvPr/>
        </p:nvCxnSpPr>
        <p:spPr>
          <a:xfrm rot="16200000" flipH="1">
            <a:off x="2810429" y="3511922"/>
            <a:ext cx="1678237" cy="70256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descr="A green check mark on a white background&#10;&#10;Description automatically generated">
            <a:extLst>
              <a:ext uri="{FF2B5EF4-FFF2-40B4-BE49-F238E27FC236}">
                <a16:creationId xmlns:a16="http://schemas.microsoft.com/office/drawing/2014/main" id="{6114D46D-CFBC-F6D0-57C0-D5AA7A361D27}"/>
              </a:ext>
            </a:extLst>
          </p:cNvPr>
          <p:cNvPicPr>
            <a:picLocks noChangeAspect="1"/>
          </p:cNvPicPr>
          <p:nvPr/>
        </p:nvPicPr>
        <p:blipFill>
          <a:blip r:embed="rId2"/>
          <a:stretch>
            <a:fillRect/>
          </a:stretch>
        </p:blipFill>
        <p:spPr>
          <a:xfrm>
            <a:off x="8129247" y="1767732"/>
            <a:ext cx="338519" cy="320221"/>
          </a:xfrm>
          <a:prstGeom prst="rect">
            <a:avLst/>
          </a:prstGeom>
        </p:spPr>
      </p:pic>
      <p:pic>
        <p:nvPicPr>
          <p:cNvPr id="18" name="Picture 17" descr="A green check mark on a white background&#10;&#10;Description automatically generated">
            <a:extLst>
              <a:ext uri="{FF2B5EF4-FFF2-40B4-BE49-F238E27FC236}">
                <a16:creationId xmlns:a16="http://schemas.microsoft.com/office/drawing/2014/main" id="{3AD168EC-4692-BDE5-E4CB-F321703C5835}"/>
              </a:ext>
            </a:extLst>
          </p:cNvPr>
          <p:cNvPicPr>
            <a:picLocks noChangeAspect="1"/>
          </p:cNvPicPr>
          <p:nvPr/>
        </p:nvPicPr>
        <p:blipFill>
          <a:blip r:embed="rId2"/>
          <a:stretch>
            <a:fillRect/>
          </a:stretch>
        </p:blipFill>
        <p:spPr>
          <a:xfrm>
            <a:off x="8119681" y="334099"/>
            <a:ext cx="338519" cy="320221"/>
          </a:xfrm>
          <a:prstGeom prst="rect">
            <a:avLst/>
          </a:prstGeom>
        </p:spPr>
      </p:pic>
      <p:pic>
        <p:nvPicPr>
          <p:cNvPr id="19" name="Picture 18" descr="A green check mark on a white background&#10;&#10;Description automatically generated">
            <a:extLst>
              <a:ext uri="{FF2B5EF4-FFF2-40B4-BE49-F238E27FC236}">
                <a16:creationId xmlns:a16="http://schemas.microsoft.com/office/drawing/2014/main" id="{90E45D0C-6E35-9B44-9CAD-5235DF0C9798}"/>
              </a:ext>
            </a:extLst>
          </p:cNvPr>
          <p:cNvPicPr>
            <a:picLocks noChangeAspect="1"/>
          </p:cNvPicPr>
          <p:nvPr/>
        </p:nvPicPr>
        <p:blipFill>
          <a:blip r:embed="rId2"/>
          <a:stretch>
            <a:fillRect/>
          </a:stretch>
        </p:blipFill>
        <p:spPr>
          <a:xfrm>
            <a:off x="8101273" y="2856282"/>
            <a:ext cx="338519" cy="320221"/>
          </a:xfrm>
          <a:prstGeom prst="rect">
            <a:avLst/>
          </a:prstGeom>
        </p:spPr>
      </p:pic>
      <p:pic>
        <p:nvPicPr>
          <p:cNvPr id="3" name="Picture 2" descr="A green check mark on a white background&#10;&#10;Description automatically generated">
            <a:extLst>
              <a:ext uri="{FF2B5EF4-FFF2-40B4-BE49-F238E27FC236}">
                <a16:creationId xmlns:a16="http://schemas.microsoft.com/office/drawing/2014/main" id="{8ADA14AE-3F2E-128A-0BB0-04D1016D4067}"/>
              </a:ext>
            </a:extLst>
          </p:cNvPr>
          <p:cNvPicPr>
            <a:picLocks noChangeAspect="1"/>
          </p:cNvPicPr>
          <p:nvPr/>
        </p:nvPicPr>
        <p:blipFill>
          <a:blip r:embed="rId2"/>
          <a:stretch>
            <a:fillRect/>
          </a:stretch>
        </p:blipFill>
        <p:spPr>
          <a:xfrm>
            <a:off x="8071810" y="4203685"/>
            <a:ext cx="338519" cy="320221"/>
          </a:xfrm>
          <a:prstGeom prst="rect">
            <a:avLst/>
          </a:prstGeom>
        </p:spPr>
      </p:pic>
    </p:spTree>
    <p:extLst>
      <p:ext uri="{BB962C8B-B14F-4D97-AF65-F5344CB8AC3E}">
        <p14:creationId xmlns:p14="http://schemas.microsoft.com/office/powerpoint/2010/main" val="1549701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783074" y="753035"/>
            <a:ext cx="4297680" cy="911281"/>
          </a:xfrm>
          <a:prstGeom prst="roundRect">
            <a:avLst>
              <a:gd name="adj" fmla="val 31299"/>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2.1 </a:t>
            </a:r>
            <a:r>
              <a:rPr lang="en-US" sz="1200" dirty="0">
                <a:solidFill>
                  <a:schemeClr val="tx1"/>
                </a:solidFill>
              </a:rPr>
              <a:t>Setup environment for data processing</a:t>
            </a:r>
          </a:p>
          <a:p>
            <a:pPr marL="171450" indent="-171450">
              <a:buFont typeface="Arial" panose="020B0604020202020204" pitchFamily="34" charset="0"/>
              <a:buChar char="•"/>
            </a:pPr>
            <a:r>
              <a:rPr lang="en-US" sz="1200" dirty="0">
                <a:solidFill>
                  <a:schemeClr val="tx1"/>
                </a:solidFill>
              </a:rPr>
              <a:t>Copy data from S3 to EC2 drive</a:t>
            </a:r>
          </a:p>
          <a:p>
            <a:pPr marL="171450" indent="-171450">
              <a:buFont typeface="Arial" panose="020B0604020202020204" pitchFamily="34" charset="0"/>
              <a:buChar char="•"/>
            </a:pPr>
            <a:r>
              <a:rPr lang="en-US" sz="1200" dirty="0">
                <a:solidFill>
                  <a:srgbClr val="002060"/>
                </a:solidFill>
              </a:rPr>
              <a:t>Create a </a:t>
            </a:r>
            <a:r>
              <a:rPr lang="en-US" sz="1200" b="1" dirty="0">
                <a:solidFill>
                  <a:schemeClr val="tx1"/>
                </a:solidFill>
              </a:rPr>
              <a:t>Spark</a:t>
            </a:r>
            <a:r>
              <a:rPr lang="en-US" sz="1200" dirty="0">
                <a:solidFill>
                  <a:schemeClr val="tx1"/>
                </a:solidFill>
              </a:rPr>
              <a:t> cluster for distributed data processing</a:t>
            </a:r>
          </a:p>
          <a:p>
            <a:pPr marL="171450" indent="-171450">
              <a:buFont typeface="Arial" panose="020B0604020202020204" pitchFamily="34" charset="0"/>
              <a:buChar char="•"/>
            </a:pPr>
            <a:r>
              <a:rPr lang="en-US" sz="1200" dirty="0">
                <a:solidFill>
                  <a:schemeClr val="tx1"/>
                </a:solidFill>
              </a:rPr>
              <a:t>Build dataset, </a:t>
            </a:r>
            <a:r>
              <a:rPr lang="en-US" sz="1200" dirty="0" err="1">
                <a:solidFill>
                  <a:schemeClr val="tx1"/>
                </a:solidFill>
              </a:rPr>
              <a:t>dataloader</a:t>
            </a:r>
            <a:endParaRPr lang="en-US" sz="1200" dirty="0">
              <a:solidFill>
                <a:schemeClr val="tx1"/>
              </a:solidFill>
            </a:endParaRP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4183" y="1208676"/>
            <a:ext cx="1188891" cy="7926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1290" y="1304462"/>
            <a:ext cx="2412893" cy="139370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2. </a:t>
            </a:r>
            <a:r>
              <a:rPr lang="en-US" sz="1400" b="1" dirty="0">
                <a:solidFill>
                  <a:schemeClr val="tx1"/>
                </a:solidFill>
              </a:rPr>
              <a:t>Pre-Process Data</a:t>
            </a:r>
          </a:p>
          <a:p>
            <a:pPr marL="171450" indent="-171450">
              <a:buFont typeface="Arial" panose="020B0604020202020204" pitchFamily="34" charset="0"/>
              <a:buChar char="•"/>
            </a:pPr>
            <a:r>
              <a:rPr lang="en-US" sz="1200" dirty="0">
                <a:solidFill>
                  <a:schemeClr val="tx1"/>
                </a:solidFill>
              </a:rPr>
              <a:t>Generate training data from the </a:t>
            </a:r>
            <a:r>
              <a:rPr lang="en-US" sz="1200" dirty="0" err="1">
                <a:solidFill>
                  <a:schemeClr val="tx1"/>
                </a:solidFill>
              </a:rPr>
              <a:t>DeePoint</a:t>
            </a:r>
            <a:r>
              <a:rPr lang="en-US" sz="1200" dirty="0">
                <a:solidFill>
                  <a:schemeClr val="tx1"/>
                </a:solidFill>
              </a:rPr>
              <a:t> training videos.</a:t>
            </a:r>
          </a:p>
          <a:p>
            <a:pPr marL="171450" indent="-171450">
              <a:buFont typeface="Arial" panose="020B0604020202020204" pitchFamily="34" charset="0"/>
              <a:buChar char="•"/>
            </a:pPr>
            <a:r>
              <a:rPr lang="en-US" sz="1200" dirty="0">
                <a:solidFill>
                  <a:schemeClr val="tx1"/>
                </a:solidFill>
              </a:rPr>
              <a:t>Split the data into training, test, and validation sets.</a:t>
            </a:r>
          </a:p>
          <a:p>
            <a:pPr marL="171450" indent="-171450">
              <a:buFont typeface="Arial" panose="020B0604020202020204" pitchFamily="34" charset="0"/>
              <a:buChar char="•"/>
            </a:pPr>
            <a:r>
              <a:rPr lang="en-US" sz="1200" dirty="0">
                <a:solidFill>
                  <a:schemeClr val="tx1"/>
                </a:solidFill>
              </a:rPr>
              <a:t>Build </a:t>
            </a:r>
            <a:r>
              <a:rPr lang="en-US" sz="1200" dirty="0" err="1">
                <a:solidFill>
                  <a:schemeClr val="tx1"/>
                </a:solidFill>
              </a:rPr>
              <a:t>dataloader</a:t>
            </a: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Tools</a:t>
            </a:r>
            <a:r>
              <a:rPr lang="en-US" sz="1200" b="1" dirty="0">
                <a:solidFill>
                  <a:schemeClr val="tx1"/>
                </a:solidFill>
              </a:rPr>
              <a:t>:</a:t>
            </a:r>
            <a:r>
              <a:rPr lang="en-US" sz="1200" dirty="0">
                <a:solidFill>
                  <a:schemeClr val="tx1"/>
                </a:solidFill>
              </a:rPr>
              <a:t> Python, </a:t>
            </a:r>
            <a:r>
              <a:rPr lang="en-US" sz="1200" dirty="0" err="1">
                <a:solidFill>
                  <a:schemeClr val="tx1"/>
                </a:solidFill>
              </a:rPr>
              <a:t>SageMaker</a:t>
            </a:r>
            <a:r>
              <a:rPr lang="en-US" sz="1200" dirty="0">
                <a:solidFill>
                  <a:schemeClr val="tx1"/>
                </a:solidFill>
              </a:rPr>
              <a:t>, S3, Spark, EC2</a:t>
            </a:r>
          </a:p>
          <a:p>
            <a:pPr marL="171450" indent="-171450">
              <a:buFont typeface="Arial" panose="020B0604020202020204" pitchFamily="34" charset="0"/>
              <a:buChar char="•"/>
            </a:pPr>
            <a:endParaRPr lang="en-US" sz="1100" dirty="0">
              <a:solidFill>
                <a:schemeClr val="tx1"/>
              </a:solidFill>
            </a:endParaRP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1387737" y="94773"/>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2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3958710" y="2984682"/>
            <a:ext cx="4297680" cy="65044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2.3 </a:t>
            </a:r>
            <a:r>
              <a:rPr lang="en-US" sz="1200" dirty="0">
                <a:solidFill>
                  <a:schemeClr val="tx1"/>
                </a:solidFill>
              </a:rPr>
              <a:t>Separate data into training, test, and validation sets.</a:t>
            </a:r>
          </a:p>
          <a:p>
            <a:r>
              <a:rPr lang="en-US" sz="1200" dirty="0">
                <a:solidFill>
                  <a:schemeClr val="tx1"/>
                </a:solidFill>
              </a:rPr>
              <a:t>70% training, 20% validation and 10% testing</a:t>
            </a:r>
          </a:p>
          <a:p>
            <a:endParaRPr lang="en-US" sz="1200" b="1" dirty="0">
              <a:solidFill>
                <a:schemeClr val="tx1"/>
              </a:solidFill>
            </a:endParaRP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50404" y="1988445"/>
            <a:ext cx="1405118" cy="11983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3881969" y="1759305"/>
            <a:ext cx="4297680" cy="1157048"/>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tx1"/>
              </a:solidFill>
            </a:endParaRPr>
          </a:p>
          <a:p>
            <a:r>
              <a:rPr lang="en-US" sz="1200" b="1" dirty="0">
                <a:solidFill>
                  <a:schemeClr val="tx1"/>
                </a:solidFill>
              </a:rPr>
              <a:t>2.2</a:t>
            </a:r>
            <a:r>
              <a:rPr lang="en-US" sz="1200" dirty="0">
                <a:solidFill>
                  <a:schemeClr val="tx1"/>
                </a:solidFill>
              </a:rPr>
              <a:t> Filter data to include persons in sitting positions only </a:t>
            </a:r>
          </a:p>
          <a:p>
            <a:pPr marL="171450" indent="-171450">
              <a:buFont typeface="Arial" panose="020B0604020202020204" pitchFamily="34" charset="0"/>
              <a:buChar char="•"/>
            </a:pPr>
            <a:r>
              <a:rPr lang="en-US" sz="1200" dirty="0">
                <a:solidFill>
                  <a:srgbClr val="002060"/>
                </a:solidFill>
              </a:rPr>
              <a:t>Create a </a:t>
            </a:r>
            <a:r>
              <a:rPr lang="en-US" sz="1200" dirty="0">
                <a:solidFill>
                  <a:schemeClr val="tx1"/>
                </a:solidFill>
              </a:rPr>
              <a:t>spark program to filter non-sitting images based on joint positions</a:t>
            </a:r>
          </a:p>
          <a:p>
            <a:pPr marL="171450" indent="-171450">
              <a:buFont typeface="Arial" panose="020B0604020202020204" pitchFamily="34" charset="0"/>
              <a:buChar char="•"/>
            </a:pPr>
            <a:r>
              <a:rPr lang="en-US" sz="1200" dirty="0">
                <a:solidFill>
                  <a:schemeClr val="tx1"/>
                </a:solidFill>
              </a:rPr>
              <a:t>Generate training data based on </a:t>
            </a:r>
            <a:r>
              <a:rPr lang="en-US" sz="1200" dirty="0" err="1">
                <a:solidFill>
                  <a:schemeClr val="tx1"/>
                </a:solidFill>
              </a:rPr>
              <a:t>DeePoint’s</a:t>
            </a:r>
            <a:r>
              <a:rPr lang="en-US" sz="1200" dirty="0">
                <a:solidFill>
                  <a:schemeClr val="tx1"/>
                </a:solidFill>
              </a:rPr>
              <a:t> training videos.</a:t>
            </a:r>
          </a:p>
          <a:p>
            <a:pPr marL="171450" indent="-171450">
              <a:buFont typeface="Arial" panose="020B0604020202020204" pitchFamily="34" charset="0"/>
              <a:buChar char="•"/>
            </a:pPr>
            <a:r>
              <a:rPr lang="en-US" sz="1200" dirty="0">
                <a:solidFill>
                  <a:schemeClr val="tx1"/>
                </a:solidFill>
              </a:rPr>
              <a:t>Run spark program to filter out non-sitting images based on joint positions</a:t>
            </a:r>
          </a:p>
          <a:p>
            <a:endParaRPr lang="en-US" sz="1200" b="1" dirty="0">
              <a:solidFill>
                <a:schemeClr val="tx1"/>
              </a:solidFill>
            </a:endParaRPr>
          </a:p>
        </p:txBody>
      </p:sp>
      <p:cxnSp>
        <p:nvCxnSpPr>
          <p:cNvPr id="9" name="Connector: Elbow 15">
            <a:extLst>
              <a:ext uri="{FF2B5EF4-FFF2-40B4-BE49-F238E27FC236}">
                <a16:creationId xmlns:a16="http://schemas.microsoft.com/office/drawing/2014/main" id="{B48EF347-DF38-64A6-96C7-94F56A1C31E7}"/>
              </a:ext>
            </a:extLst>
          </p:cNvPr>
          <p:cNvCxnSpPr>
            <a:cxnSpLocks/>
            <a:stCxn id="14" idx="3"/>
            <a:endCxn id="7" idx="1"/>
          </p:cNvCxnSpPr>
          <p:nvPr/>
        </p:nvCxnSpPr>
        <p:spPr>
          <a:xfrm>
            <a:off x="2594183" y="2001314"/>
            <a:ext cx="1287786" cy="33651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Rounded Corners 11">
            <a:extLst>
              <a:ext uri="{FF2B5EF4-FFF2-40B4-BE49-F238E27FC236}">
                <a16:creationId xmlns:a16="http://schemas.microsoft.com/office/drawing/2014/main" id="{2911CE39-5F9B-48DE-6976-657D9711A207}"/>
              </a:ext>
            </a:extLst>
          </p:cNvPr>
          <p:cNvSpPr/>
          <p:nvPr/>
        </p:nvSpPr>
        <p:spPr>
          <a:xfrm>
            <a:off x="3952334" y="3804393"/>
            <a:ext cx="4297680" cy="876617"/>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1" dirty="0">
              <a:solidFill>
                <a:schemeClr val="tx1"/>
              </a:solidFill>
            </a:endParaRPr>
          </a:p>
          <a:p>
            <a:r>
              <a:rPr lang="en-US" sz="1200" b="1" dirty="0">
                <a:solidFill>
                  <a:schemeClr val="tx1"/>
                </a:solidFill>
              </a:rPr>
              <a:t>2.4 Data verification</a:t>
            </a:r>
          </a:p>
          <a:p>
            <a:pPr marL="171450" indent="-171450">
              <a:buFont typeface="Arial" panose="020B0604020202020204" pitchFamily="34" charset="0"/>
              <a:buChar char="•"/>
            </a:pPr>
            <a:r>
              <a:rPr lang="en-US" sz="1200" dirty="0">
                <a:solidFill>
                  <a:schemeClr val="tx1"/>
                </a:solidFill>
              </a:rPr>
              <a:t>Verify results are correct which includes sitting position images only.</a:t>
            </a:r>
          </a:p>
          <a:p>
            <a:pPr marL="171450" indent="-171450">
              <a:buFont typeface="Arial" panose="020B0604020202020204" pitchFamily="34" charset="0"/>
              <a:buChar char="•"/>
            </a:pPr>
            <a:r>
              <a:rPr lang="en-US" sz="1200" dirty="0">
                <a:solidFill>
                  <a:schemeClr val="tx1"/>
                </a:solidFill>
              </a:rPr>
              <a:t>Document and store statistics and results </a:t>
            </a:r>
          </a:p>
          <a:p>
            <a:endParaRPr lang="en-US" sz="1200" b="1" dirty="0">
              <a:solidFill>
                <a:schemeClr val="tx1"/>
              </a:solidFill>
            </a:endParaRPr>
          </a:p>
        </p:txBody>
      </p:sp>
      <p:cxnSp>
        <p:nvCxnSpPr>
          <p:cNvPr id="15" name="Connector: Elbow 15">
            <a:extLst>
              <a:ext uri="{FF2B5EF4-FFF2-40B4-BE49-F238E27FC236}">
                <a16:creationId xmlns:a16="http://schemas.microsoft.com/office/drawing/2014/main" id="{38B626D1-AC19-17EE-7F62-D11B232ACE02}"/>
              </a:ext>
            </a:extLst>
          </p:cNvPr>
          <p:cNvCxnSpPr>
            <a:cxnSpLocks/>
          </p:cNvCxnSpPr>
          <p:nvPr/>
        </p:nvCxnSpPr>
        <p:spPr>
          <a:xfrm>
            <a:off x="2547216" y="2001240"/>
            <a:ext cx="1405118" cy="226381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descr="A green check mark on a white background&#10;&#10;Description automatically generated">
            <a:extLst>
              <a:ext uri="{FF2B5EF4-FFF2-40B4-BE49-F238E27FC236}">
                <a16:creationId xmlns:a16="http://schemas.microsoft.com/office/drawing/2014/main" id="{BF061AFE-CA34-CDA9-F33C-D75B25EEEE7D}"/>
              </a:ext>
            </a:extLst>
          </p:cNvPr>
          <p:cNvPicPr>
            <a:picLocks noChangeAspect="1"/>
          </p:cNvPicPr>
          <p:nvPr/>
        </p:nvPicPr>
        <p:blipFill>
          <a:blip r:embed="rId2"/>
          <a:stretch>
            <a:fillRect/>
          </a:stretch>
        </p:blipFill>
        <p:spPr>
          <a:xfrm>
            <a:off x="8080754" y="834128"/>
            <a:ext cx="338519" cy="320221"/>
          </a:xfrm>
          <a:prstGeom prst="rect">
            <a:avLst/>
          </a:prstGeom>
        </p:spPr>
      </p:pic>
    </p:spTree>
    <p:extLst>
      <p:ext uri="{BB962C8B-B14F-4D97-AF65-F5344CB8AC3E}">
        <p14:creationId xmlns:p14="http://schemas.microsoft.com/office/powerpoint/2010/main" val="2333935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10214" y="918640"/>
            <a:ext cx="4297680" cy="69825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3.1 </a:t>
            </a:r>
            <a:r>
              <a:rPr lang="en-US" sz="1200" dirty="0">
                <a:solidFill>
                  <a:schemeClr val="tx1"/>
                </a:solidFill>
              </a:rPr>
              <a:t>Setup environment for training</a:t>
            </a:r>
          </a:p>
          <a:p>
            <a:pPr marL="171450" indent="-171450">
              <a:buFont typeface="Arial" panose="020B0604020202020204" pitchFamily="34" charset="0"/>
              <a:buChar char="•"/>
            </a:pPr>
            <a:r>
              <a:rPr lang="en-US" sz="1200" dirty="0">
                <a:solidFill>
                  <a:schemeClr val="tx1"/>
                </a:solidFill>
              </a:rPr>
              <a:t>Prepare </a:t>
            </a:r>
            <a:r>
              <a:rPr lang="en-US" sz="1200" dirty="0" err="1">
                <a:solidFill>
                  <a:schemeClr val="tx1"/>
                </a:solidFill>
              </a:rPr>
              <a:t>SageMaker</a:t>
            </a:r>
            <a:r>
              <a:rPr lang="en-US" sz="1200" dirty="0">
                <a:solidFill>
                  <a:schemeClr val="tx1"/>
                </a:solidFill>
              </a:rPr>
              <a:t> and GPUs</a:t>
            </a:r>
          </a:p>
          <a:p>
            <a:pPr marL="171450" indent="-171450">
              <a:buFont typeface="Arial" panose="020B0604020202020204" pitchFamily="34" charset="0"/>
              <a:buChar char="•"/>
            </a:pPr>
            <a:r>
              <a:rPr lang="en-US" sz="1200" dirty="0">
                <a:solidFill>
                  <a:schemeClr val="tx1"/>
                </a:solidFill>
              </a:rPr>
              <a:t>Prepare distributed training if needed</a:t>
            </a: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267766"/>
            <a:ext cx="1314502" cy="72067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3. </a:t>
            </a:r>
            <a:r>
              <a:rPr lang="en-US" sz="1200" b="1" dirty="0">
                <a:solidFill>
                  <a:srgbClr val="002060"/>
                </a:solidFill>
              </a:rPr>
              <a:t>Enhance the DeePoint model to account for gaze direction in model training.</a:t>
            </a:r>
          </a:p>
          <a:p>
            <a:pPr marL="119063" indent="-119063">
              <a:buFont typeface="Arial" panose="020B0604020202020204" pitchFamily="34" charset="0"/>
              <a:buChar char="•"/>
            </a:pPr>
            <a:r>
              <a:rPr lang="en-US" sz="800" dirty="0">
                <a:solidFill>
                  <a:schemeClr val="tx1"/>
                </a:solidFill>
              </a:rPr>
              <a:t>Modify the model training logic to account for gaze direction and train the model</a:t>
            </a:r>
          </a:p>
          <a:p>
            <a:pPr marL="119063" indent="-119063">
              <a:buFont typeface="Arial" panose="020B0604020202020204" pitchFamily="34" charset="0"/>
              <a:buChar char="•"/>
            </a:pPr>
            <a:r>
              <a:rPr lang="en-US" sz="800" dirty="0">
                <a:solidFill>
                  <a:schemeClr val="tx1"/>
                </a:solidFill>
              </a:rPr>
              <a:t>Tools: Python, </a:t>
            </a:r>
            <a:r>
              <a:rPr lang="en-US" sz="800" dirty="0" err="1">
                <a:solidFill>
                  <a:schemeClr val="tx1"/>
                </a:solidFill>
              </a:rPr>
              <a:t>SageMaker</a:t>
            </a:r>
            <a:r>
              <a:rPr lang="en-US" sz="800" dirty="0">
                <a:solidFill>
                  <a:schemeClr val="tx1"/>
                </a:solidFill>
              </a:rPr>
              <a:t>, </a:t>
            </a:r>
            <a:r>
              <a:rPr lang="en-US" sz="800" dirty="0" err="1">
                <a:solidFill>
                  <a:schemeClr val="tx1"/>
                </a:solidFill>
              </a:rPr>
              <a:t>PyTorch</a:t>
            </a:r>
            <a:r>
              <a:rPr lang="en-US" sz="800" dirty="0">
                <a:solidFill>
                  <a:schemeClr val="tx1"/>
                </a:solidFill>
              </a:rPr>
              <a:t>, EC2</a:t>
            </a:r>
          </a:p>
          <a:p>
            <a:endParaRPr lang="en-US" sz="1050" dirty="0">
              <a:solidFill>
                <a:schemeClr val="tx1"/>
              </a:solidFill>
            </a:endParaRP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1389265" y="142077"/>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3 – Second Level</a:t>
            </a: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67677" y="1984600"/>
            <a:ext cx="1385375" cy="93401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3938247" y="2841579"/>
            <a:ext cx="4297680" cy="75536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3.3 </a:t>
            </a:r>
            <a:r>
              <a:rPr lang="en-US" sz="1200" dirty="0">
                <a:solidFill>
                  <a:schemeClr val="tx1"/>
                </a:solidFill>
              </a:rPr>
              <a:t>Train the DeePoint model based on training data from the pre-processing step </a:t>
            </a:r>
          </a:p>
          <a:p>
            <a:pPr marL="171450" indent="-171450">
              <a:buFont typeface="Arial" panose="020B0604020202020204" pitchFamily="34" charset="0"/>
              <a:buChar char="•"/>
            </a:pPr>
            <a:r>
              <a:rPr lang="en-US" sz="1200" dirty="0">
                <a:solidFill>
                  <a:schemeClr val="tx1"/>
                </a:solidFill>
              </a:rPr>
              <a:t>Launch training with distributed capability</a:t>
            </a:r>
          </a:p>
          <a:p>
            <a:pPr marL="171450" indent="-171450">
              <a:buFont typeface="Arial" panose="020B0604020202020204" pitchFamily="34" charset="0"/>
              <a:buChar char="•"/>
            </a:pPr>
            <a:r>
              <a:rPr lang="en-US" sz="1200" dirty="0">
                <a:solidFill>
                  <a:schemeClr val="tx1"/>
                </a:solidFill>
              </a:rPr>
              <a:t>Monitor training loss to complete the training</a:t>
            </a:r>
          </a:p>
        </p:txBody>
      </p:sp>
      <p:cxnSp>
        <p:nvCxnSpPr>
          <p:cNvPr id="9" name="Connector: Elbow 15">
            <a:extLst>
              <a:ext uri="{FF2B5EF4-FFF2-40B4-BE49-F238E27FC236}">
                <a16:creationId xmlns:a16="http://schemas.microsoft.com/office/drawing/2014/main" id="{B48EF347-DF38-64A6-96C7-94F56A1C31E7}"/>
              </a:ext>
            </a:extLst>
          </p:cNvPr>
          <p:cNvCxnSpPr>
            <a:cxnSpLocks/>
          </p:cNvCxnSpPr>
          <p:nvPr/>
        </p:nvCxnSpPr>
        <p:spPr>
          <a:xfrm>
            <a:off x="2589098" y="2002221"/>
            <a:ext cx="1342535" cy="6892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Rectangle: Rounded Corners 11">
            <a:extLst>
              <a:ext uri="{FF2B5EF4-FFF2-40B4-BE49-F238E27FC236}">
                <a16:creationId xmlns:a16="http://schemas.microsoft.com/office/drawing/2014/main" id="{CC09936E-5AF4-38D6-793B-513801BD01B5}"/>
              </a:ext>
            </a:extLst>
          </p:cNvPr>
          <p:cNvSpPr/>
          <p:nvPr/>
        </p:nvSpPr>
        <p:spPr>
          <a:xfrm>
            <a:off x="3910214" y="1693227"/>
            <a:ext cx="4297680" cy="1111193"/>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3.2 </a:t>
            </a:r>
            <a:r>
              <a:rPr lang="en-US" sz="1200" dirty="0">
                <a:solidFill>
                  <a:schemeClr val="tx1"/>
                </a:solidFill>
              </a:rPr>
              <a:t>Prepare training pipeline</a:t>
            </a:r>
          </a:p>
          <a:p>
            <a:pPr marL="171450" indent="-171450">
              <a:buFont typeface="Arial" panose="020B0604020202020204" pitchFamily="34" charset="0"/>
              <a:buChar char="•"/>
            </a:pPr>
            <a:r>
              <a:rPr lang="en-US" sz="1200" dirty="0">
                <a:solidFill>
                  <a:schemeClr val="tx1"/>
                </a:solidFill>
              </a:rPr>
              <a:t>Define the loss function </a:t>
            </a:r>
            <a:r>
              <a:rPr lang="en-US" sz="1200" dirty="0">
                <a:solidFill>
                  <a:srgbClr val="002060"/>
                </a:solidFill>
              </a:rPr>
              <a:t>to account for gaze direction as one of the key factors in the loss computation.</a:t>
            </a:r>
          </a:p>
        </p:txBody>
      </p:sp>
      <p:sp>
        <p:nvSpPr>
          <p:cNvPr id="13" name="Rectangle: Rounded Corners 11">
            <a:extLst>
              <a:ext uri="{FF2B5EF4-FFF2-40B4-BE49-F238E27FC236}">
                <a16:creationId xmlns:a16="http://schemas.microsoft.com/office/drawing/2014/main" id="{83A5161F-C128-D954-1F9C-88753B222509}"/>
              </a:ext>
            </a:extLst>
          </p:cNvPr>
          <p:cNvSpPr/>
          <p:nvPr/>
        </p:nvSpPr>
        <p:spPr>
          <a:xfrm>
            <a:off x="3938247" y="3733828"/>
            <a:ext cx="4297680" cy="112165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3.4 Validation</a:t>
            </a:r>
          </a:p>
          <a:p>
            <a:pPr marL="171450" indent="-171450">
              <a:buFont typeface="Arial" panose="020B0604020202020204" pitchFamily="34" charset="0"/>
              <a:buChar char="•"/>
            </a:pPr>
            <a:r>
              <a:rPr lang="en-US" sz="1200" dirty="0">
                <a:solidFill>
                  <a:schemeClr val="tx1"/>
                </a:solidFill>
              </a:rPr>
              <a:t>Validate with the validation dataset</a:t>
            </a:r>
          </a:p>
          <a:p>
            <a:pPr marL="171450" indent="-171450">
              <a:buFont typeface="Arial" panose="020B0604020202020204" pitchFamily="34" charset="0"/>
              <a:buChar char="•"/>
            </a:pPr>
            <a:r>
              <a:rPr lang="en-US" sz="1200" dirty="0">
                <a:solidFill>
                  <a:schemeClr val="tx1"/>
                </a:solidFill>
              </a:rPr>
              <a:t>Document training stats: CF matrix, loss curve, etc.</a:t>
            </a:r>
          </a:p>
          <a:p>
            <a:pPr marL="171450" indent="-171450">
              <a:buFont typeface="Arial" panose="020B0604020202020204" pitchFamily="34" charset="0"/>
              <a:buChar char="•"/>
            </a:pPr>
            <a:r>
              <a:rPr lang="en-US" sz="1200" dirty="0">
                <a:solidFill>
                  <a:schemeClr val="tx1"/>
                </a:solidFill>
              </a:rPr>
              <a:t>Iterate the training process as needed</a:t>
            </a:r>
          </a:p>
          <a:p>
            <a:pPr marL="171450" indent="-171450">
              <a:buFont typeface="Arial" panose="020B0604020202020204" pitchFamily="34" charset="0"/>
              <a:buChar char="•"/>
            </a:pPr>
            <a:r>
              <a:rPr lang="en-US" sz="1200" dirty="0">
                <a:solidFill>
                  <a:schemeClr val="tx1"/>
                </a:solidFill>
              </a:rPr>
              <a:t>Pick the best-performed model</a:t>
            </a:r>
          </a:p>
          <a:p>
            <a:endParaRPr lang="en-US" sz="1200" b="1" dirty="0">
              <a:solidFill>
                <a:schemeClr val="tx1"/>
              </a:solidFill>
            </a:endParaRPr>
          </a:p>
        </p:txBody>
      </p:sp>
      <p:cxnSp>
        <p:nvCxnSpPr>
          <p:cNvPr id="15" name="Connector: Elbow 15">
            <a:extLst>
              <a:ext uri="{FF2B5EF4-FFF2-40B4-BE49-F238E27FC236}">
                <a16:creationId xmlns:a16="http://schemas.microsoft.com/office/drawing/2014/main" id="{FCF57FDB-B781-2627-1551-893320C3A5D2}"/>
              </a:ext>
            </a:extLst>
          </p:cNvPr>
          <p:cNvCxnSpPr>
            <a:cxnSpLocks/>
          </p:cNvCxnSpPr>
          <p:nvPr/>
        </p:nvCxnSpPr>
        <p:spPr>
          <a:xfrm>
            <a:off x="2595712" y="2021759"/>
            <a:ext cx="1314502" cy="203533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7210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78176" y="965460"/>
            <a:ext cx="4297680" cy="1052230"/>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4.1 </a:t>
            </a:r>
            <a:r>
              <a:rPr lang="en-US" sz="1200" dirty="0">
                <a:solidFill>
                  <a:schemeClr val="tx1"/>
                </a:solidFill>
              </a:rPr>
              <a:t>Setup environment for evaluation</a:t>
            </a:r>
          </a:p>
          <a:p>
            <a:pPr marL="171450" indent="-171450">
              <a:buFont typeface="Arial" panose="020B0604020202020204" pitchFamily="34" charset="0"/>
              <a:buChar char="•"/>
            </a:pPr>
            <a:r>
              <a:rPr lang="en-US" sz="1200" dirty="0">
                <a:solidFill>
                  <a:schemeClr val="tx1"/>
                </a:solidFill>
              </a:rPr>
              <a:t>Set up eval pipeline</a:t>
            </a:r>
          </a:p>
          <a:p>
            <a:pPr marL="171450" indent="-171450">
              <a:buFont typeface="Arial" panose="020B0604020202020204" pitchFamily="34" charset="0"/>
              <a:buChar char="•"/>
            </a:pPr>
            <a:r>
              <a:rPr lang="en-US" sz="1200" dirty="0">
                <a:solidFill>
                  <a:schemeClr val="tx1"/>
                </a:solidFill>
              </a:rPr>
              <a:t>Setup database for storing results</a:t>
            </a:r>
          </a:p>
          <a:p>
            <a:pPr marL="171450" indent="-171450">
              <a:buFont typeface="Arial" panose="020B0604020202020204" pitchFamily="34" charset="0"/>
              <a:buChar char="•"/>
            </a:pPr>
            <a:r>
              <a:rPr lang="en-US" sz="1200" dirty="0">
                <a:solidFill>
                  <a:schemeClr val="tx1"/>
                </a:solidFill>
              </a:rPr>
              <a:t>Prepare test data for evaluation</a:t>
            </a: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491575"/>
            <a:ext cx="1382464" cy="49687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dirty="0">
                <a:solidFill>
                  <a:schemeClr val="tx1"/>
                </a:solidFill>
              </a:rPr>
              <a:t>4. </a:t>
            </a:r>
            <a:r>
              <a:rPr lang="en-US" sz="1200" b="1" dirty="0">
                <a:solidFill>
                  <a:srgbClr val="002060"/>
                </a:solidFill>
              </a:rPr>
              <a:t>Evaluate the accuracy of the fine-tune DeePoint model to assess its performance and accuracy.</a:t>
            </a:r>
          </a:p>
          <a:p>
            <a:pPr marL="171450" indent="-171450">
              <a:buFont typeface="Arial" panose="020B0604020202020204" pitchFamily="34" charset="0"/>
              <a:buChar char="•"/>
            </a:pPr>
            <a:r>
              <a:rPr lang="en-US" sz="800" dirty="0">
                <a:solidFill>
                  <a:schemeClr val="tx1"/>
                </a:solidFill>
              </a:rPr>
              <a:t>Evaluate the system with the prepared dataset</a:t>
            </a:r>
          </a:p>
          <a:p>
            <a:pPr marL="171450" indent="-171450">
              <a:buFont typeface="Arial" panose="020B0604020202020204" pitchFamily="34" charset="0"/>
              <a:buChar char="•"/>
            </a:pPr>
            <a:r>
              <a:rPr lang="en-US" sz="800" dirty="0">
                <a:solidFill>
                  <a:schemeClr val="tx1"/>
                </a:solidFill>
              </a:rPr>
              <a:t>Compare performance number</a:t>
            </a:r>
          </a:p>
          <a:p>
            <a:pPr marL="171450" indent="-171450">
              <a:buFont typeface="Arial" panose="020B0604020202020204" pitchFamily="34" charset="0"/>
              <a:buChar char="•"/>
            </a:pPr>
            <a:r>
              <a:rPr lang="en-US" sz="800" dirty="0">
                <a:solidFill>
                  <a:schemeClr val="tx1"/>
                </a:solidFill>
              </a:rPr>
              <a:t>Tools: Python, </a:t>
            </a:r>
            <a:r>
              <a:rPr lang="en-US" sz="800" dirty="0" err="1">
                <a:solidFill>
                  <a:schemeClr val="tx1"/>
                </a:solidFill>
              </a:rPr>
              <a:t>PyTorch</a:t>
            </a:r>
            <a:r>
              <a:rPr lang="en-US" sz="800" dirty="0">
                <a:solidFill>
                  <a:schemeClr val="tx1"/>
                </a:solidFill>
              </a:rPr>
              <a:t>, EC2,S3</a:t>
            </a: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1474918" y="125177"/>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4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3978176" y="3779559"/>
            <a:ext cx="4297680" cy="75536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4.3 Document and compare results</a:t>
            </a:r>
          </a:p>
          <a:p>
            <a:pPr marL="171450" indent="-171450">
              <a:buFont typeface="Arial" panose="020B0604020202020204" pitchFamily="34" charset="0"/>
              <a:buChar char="•"/>
            </a:pPr>
            <a:r>
              <a:rPr lang="en-US" sz="1200" dirty="0">
                <a:solidFill>
                  <a:schemeClr val="tx1"/>
                </a:solidFill>
              </a:rPr>
              <a:t>Document precision/recalls, F1, CF matrix, and other results. </a:t>
            </a:r>
            <a:r>
              <a:rPr lang="en-US" sz="1200" strike="sngStrike" dirty="0">
                <a:solidFill>
                  <a:srgbClr val="FF0000"/>
                </a:solidFill>
              </a:rPr>
              <a:t> </a:t>
            </a:r>
            <a:r>
              <a:rPr lang="en-US" sz="1200" dirty="0">
                <a:solidFill>
                  <a:srgbClr val="FF0000"/>
                </a:solidFill>
              </a:rPr>
              <a:t>(</a:t>
            </a:r>
            <a:r>
              <a:rPr lang="en-US" sz="1200" dirty="0">
                <a:solidFill>
                  <a:schemeClr val="tx1"/>
                </a:solidFill>
              </a:rPr>
              <a:t>for H1)</a:t>
            </a: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84385" y="2017690"/>
            <a:ext cx="1405118" cy="11983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3955522" y="2145480"/>
            <a:ext cx="4297680" cy="1556954"/>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 </a:t>
            </a:r>
          </a:p>
          <a:p>
            <a:r>
              <a:rPr lang="en-US" sz="1200" b="1" dirty="0">
                <a:solidFill>
                  <a:schemeClr val="tx1"/>
                </a:solidFill>
              </a:rPr>
              <a:t>4.2 </a:t>
            </a:r>
            <a:r>
              <a:rPr lang="en-US" sz="1200" dirty="0">
                <a:solidFill>
                  <a:schemeClr val="tx1"/>
                </a:solidFill>
              </a:rPr>
              <a:t>Run the model inference with test data</a:t>
            </a:r>
          </a:p>
          <a:p>
            <a:pPr marL="171450" indent="-171450">
              <a:buFont typeface="Arial" panose="020B0604020202020204" pitchFamily="34" charset="0"/>
              <a:buChar char="•"/>
            </a:pPr>
            <a:r>
              <a:rPr lang="en-US" sz="1200" dirty="0">
                <a:solidFill>
                  <a:schemeClr val="tx1"/>
                </a:solidFill>
              </a:rPr>
              <a:t>Run pipeline with the model selected in the training step</a:t>
            </a:r>
          </a:p>
          <a:p>
            <a:pPr marL="171450" indent="-171450">
              <a:buFont typeface="Arial" panose="020B0604020202020204" pitchFamily="34" charset="0"/>
              <a:buChar char="•"/>
            </a:pPr>
            <a:r>
              <a:rPr lang="en-US" sz="1200" dirty="0">
                <a:solidFill>
                  <a:schemeClr val="tx1"/>
                </a:solidFill>
              </a:rPr>
              <a:t>Collect results and store in</a:t>
            </a:r>
            <a:r>
              <a:rPr lang="en-US" sz="1200" strike="sngStrike" dirty="0">
                <a:solidFill>
                  <a:srgbClr val="FF0000"/>
                </a:solidFill>
              </a:rPr>
              <a:t> </a:t>
            </a:r>
            <a:r>
              <a:rPr lang="en-US" sz="1200" dirty="0">
                <a:solidFill>
                  <a:schemeClr val="tx1"/>
                </a:solidFill>
              </a:rPr>
              <a:t>a database</a:t>
            </a:r>
          </a:p>
          <a:p>
            <a:pPr marL="171450" indent="-171450">
              <a:buFont typeface="Arial" panose="020B0604020202020204" pitchFamily="34" charset="0"/>
              <a:buChar char="•"/>
            </a:pPr>
            <a:r>
              <a:rPr lang="en-US" sz="1200" dirty="0">
                <a:solidFill>
                  <a:schemeClr val="tx1"/>
                </a:solidFill>
              </a:rPr>
              <a:t>Write </a:t>
            </a:r>
            <a:r>
              <a:rPr lang="en-US" sz="1200" dirty="0">
                <a:solidFill>
                  <a:srgbClr val="FF0000"/>
                </a:solidFill>
              </a:rPr>
              <a:t>a </a:t>
            </a:r>
            <a:r>
              <a:rPr lang="en-US" sz="1200" dirty="0">
                <a:solidFill>
                  <a:schemeClr val="tx1"/>
                </a:solidFill>
              </a:rPr>
              <a:t>program to read results and calculate precision/recall</a:t>
            </a:r>
          </a:p>
          <a:p>
            <a:pPr marL="171450" indent="-171450">
              <a:buFont typeface="Arial" panose="020B0604020202020204" pitchFamily="34" charset="0"/>
              <a:buChar char="•"/>
            </a:pPr>
            <a:r>
              <a:rPr lang="en-US" sz="1200" dirty="0">
                <a:solidFill>
                  <a:schemeClr val="tx1"/>
                </a:solidFill>
              </a:rPr>
              <a:t>Compare performance (precision/recall) with DeePoint baseline </a:t>
            </a:r>
          </a:p>
          <a:p>
            <a:endParaRPr lang="en-US" sz="1200" b="1" dirty="0">
              <a:solidFill>
                <a:schemeClr val="tx1"/>
              </a:solidFill>
            </a:endParaRPr>
          </a:p>
          <a:p>
            <a:endParaRPr lang="en-US" sz="1200" b="1" dirty="0">
              <a:solidFill>
                <a:schemeClr val="tx1"/>
              </a:solidFill>
            </a:endParaRPr>
          </a:p>
        </p:txBody>
      </p:sp>
      <p:cxnSp>
        <p:nvCxnSpPr>
          <p:cNvPr id="5" name="Connector: Elbow 15">
            <a:extLst>
              <a:ext uri="{FF2B5EF4-FFF2-40B4-BE49-F238E27FC236}">
                <a16:creationId xmlns:a16="http://schemas.microsoft.com/office/drawing/2014/main" id="{33F87374-CC9B-548B-CDDE-772193C9E582}"/>
              </a:ext>
            </a:extLst>
          </p:cNvPr>
          <p:cNvCxnSpPr>
            <a:cxnSpLocks/>
            <a:stCxn id="14" idx="3"/>
            <a:endCxn id="6" idx="1"/>
          </p:cNvCxnSpPr>
          <p:nvPr/>
        </p:nvCxnSpPr>
        <p:spPr>
          <a:xfrm>
            <a:off x="2595712" y="1988445"/>
            <a:ext cx="1382464" cy="216879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F3F59647-2373-81B6-AE58-69DE58945AE5}"/>
              </a:ext>
            </a:extLst>
          </p:cNvPr>
          <p:cNvSpPr/>
          <p:nvPr/>
        </p:nvSpPr>
        <p:spPr>
          <a:xfrm>
            <a:off x="7567466" y="4703254"/>
            <a:ext cx="838200" cy="3111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0" i="0" kern="1200" dirty="0">
                <a:solidFill>
                  <a:schemeClr val="dk1"/>
                </a:solidFill>
                <a:effectLst/>
                <a:latin typeface="+mn-lt"/>
                <a:ea typeface="+mn-ea"/>
                <a:cs typeface="+mn-cs"/>
              </a:rPr>
              <a:t>Hypothesis </a:t>
            </a:r>
            <a:endParaRPr lang="en-US" sz="900" dirty="0"/>
          </a:p>
        </p:txBody>
      </p:sp>
    </p:spTree>
    <p:extLst>
      <p:ext uri="{BB962C8B-B14F-4D97-AF65-F5344CB8AC3E}">
        <p14:creationId xmlns:p14="http://schemas.microsoft.com/office/powerpoint/2010/main" val="510248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10214" y="994047"/>
            <a:ext cx="4297680" cy="807528"/>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5.1 System setup</a:t>
            </a:r>
          </a:p>
          <a:p>
            <a:pPr marL="171450" indent="-171450">
              <a:buFont typeface="Arial" panose="020B0604020202020204" pitchFamily="34" charset="0"/>
              <a:buChar char="•"/>
            </a:pPr>
            <a:r>
              <a:rPr lang="en-US" sz="1200" dirty="0">
                <a:solidFill>
                  <a:schemeClr val="tx1"/>
                </a:solidFill>
              </a:rPr>
              <a:t>Setup two-stage classification in AWS env</a:t>
            </a:r>
          </a:p>
          <a:p>
            <a:pPr marL="171450" indent="-171450">
              <a:buFont typeface="Arial" panose="020B0604020202020204" pitchFamily="34" charset="0"/>
              <a:buChar char="•"/>
            </a:pPr>
            <a:r>
              <a:rPr lang="en-US" sz="1200" dirty="0">
                <a:solidFill>
                  <a:schemeClr val="tx1"/>
                </a:solidFill>
              </a:rPr>
              <a:t>Setup experiment management software in AWS env</a:t>
            </a: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397811"/>
            <a:ext cx="1314502" cy="70925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4"/>
            <a:ext cx="2412893" cy="1486571"/>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5</a:t>
            </a:r>
            <a:r>
              <a:rPr lang="en-US" sz="1100" dirty="0">
                <a:solidFill>
                  <a:schemeClr val="tx1"/>
                </a:solidFill>
              </a:rPr>
              <a:t>. </a:t>
            </a:r>
            <a:r>
              <a:rPr lang="en-US" sz="1600" b="1" dirty="0">
                <a:solidFill>
                  <a:schemeClr val="tx1"/>
                </a:solidFill>
              </a:rPr>
              <a:t>Set up the two-stage device classification system</a:t>
            </a:r>
          </a:p>
          <a:p>
            <a:pPr marL="171450" indent="-171450">
              <a:buFont typeface="Arial" panose="020B0604020202020204" pitchFamily="34" charset="0"/>
              <a:buChar char="•"/>
            </a:pPr>
            <a:r>
              <a:rPr lang="en-US" sz="800" dirty="0">
                <a:solidFill>
                  <a:schemeClr val="tx1"/>
                </a:solidFill>
              </a:rPr>
              <a:t>Generate training image data from the DeePoint training videos.</a:t>
            </a:r>
          </a:p>
          <a:p>
            <a:pPr marL="171450" indent="-171450">
              <a:buFont typeface="Arial" panose="020B0604020202020204" pitchFamily="34" charset="0"/>
              <a:buChar char="•"/>
            </a:pPr>
            <a:r>
              <a:rPr lang="en-US" sz="800" b="1" dirty="0">
                <a:solidFill>
                  <a:schemeClr val="tx1"/>
                </a:solidFill>
              </a:rPr>
              <a:t>Tools:</a:t>
            </a:r>
            <a:r>
              <a:rPr lang="en-US" sz="800" dirty="0">
                <a:solidFill>
                  <a:schemeClr val="tx1"/>
                </a:solidFill>
              </a:rPr>
              <a:t> Python, </a:t>
            </a:r>
            <a:r>
              <a:rPr lang="en-US" sz="800" dirty="0" err="1">
                <a:solidFill>
                  <a:schemeClr val="tx1"/>
                </a:solidFill>
              </a:rPr>
              <a:t>Pytorch</a:t>
            </a:r>
            <a:r>
              <a:rPr lang="en-US" sz="800" dirty="0">
                <a:solidFill>
                  <a:schemeClr val="tx1"/>
                </a:solidFill>
              </a:rPr>
              <a:t>, </a:t>
            </a:r>
            <a:r>
              <a:rPr lang="en-US" sz="800" dirty="0" err="1">
                <a:solidFill>
                  <a:schemeClr val="tx1"/>
                </a:solidFill>
              </a:rPr>
              <a:t>Sagemaker</a:t>
            </a:r>
            <a:endParaRPr lang="en-US" sz="800" dirty="0">
              <a:solidFill>
                <a:schemeClr val="tx1"/>
              </a:solidFill>
            </a:endParaRP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1389265" y="237740"/>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5 – Second Level</a:t>
            </a:r>
          </a:p>
        </p:txBody>
      </p:sp>
      <p:sp>
        <p:nvSpPr>
          <p:cNvPr id="7" name="Rectangle: Rounded Corners 11">
            <a:extLst>
              <a:ext uri="{FF2B5EF4-FFF2-40B4-BE49-F238E27FC236}">
                <a16:creationId xmlns:a16="http://schemas.microsoft.com/office/drawing/2014/main" id="{F9DF1A19-E71B-D5E5-A9BB-4B2077FA01D5}"/>
              </a:ext>
            </a:extLst>
          </p:cNvPr>
          <p:cNvSpPr/>
          <p:nvPr/>
        </p:nvSpPr>
        <p:spPr>
          <a:xfrm>
            <a:off x="3910214" y="1985979"/>
            <a:ext cx="4297680" cy="1249320"/>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5.2 Test model</a:t>
            </a:r>
          </a:p>
          <a:p>
            <a:pPr marL="171450" indent="-171450">
              <a:buFont typeface="Arial" panose="020B0604020202020204" pitchFamily="34" charset="0"/>
              <a:buChar char="•"/>
            </a:pPr>
            <a:r>
              <a:rPr lang="en-US" sz="1200" dirty="0">
                <a:solidFill>
                  <a:schemeClr val="tx1"/>
                </a:solidFill>
              </a:rPr>
              <a:t>Run evaluation with small set of test dataset </a:t>
            </a:r>
          </a:p>
          <a:p>
            <a:pPr marL="171450" indent="-171450">
              <a:buFont typeface="Arial" panose="020B0604020202020204" pitchFamily="34" charset="0"/>
              <a:buChar char="•"/>
            </a:pPr>
            <a:r>
              <a:rPr lang="en-US" sz="1200" dirty="0">
                <a:solidFill>
                  <a:schemeClr val="tx1"/>
                </a:solidFill>
              </a:rPr>
              <a:t>Make sure the end-to-end system works with experiment management </a:t>
            </a:r>
          </a:p>
          <a:p>
            <a:pPr marL="171450" indent="-171450">
              <a:buFont typeface="Arial" panose="020B0604020202020204" pitchFamily="34" charset="0"/>
              <a:buChar char="•"/>
            </a:pPr>
            <a:endParaRPr lang="en-US" sz="1200" b="1" dirty="0">
              <a:solidFill>
                <a:schemeClr val="tx1"/>
              </a:solidFill>
            </a:endParaRPr>
          </a:p>
          <a:p>
            <a:endParaRPr lang="en-US" sz="1200" b="1" dirty="0">
              <a:solidFill>
                <a:schemeClr val="tx1"/>
              </a:solidFill>
            </a:endParaRPr>
          </a:p>
        </p:txBody>
      </p:sp>
      <p:cxnSp>
        <p:nvCxnSpPr>
          <p:cNvPr id="9" name="Connector: Elbow 15">
            <a:extLst>
              <a:ext uri="{FF2B5EF4-FFF2-40B4-BE49-F238E27FC236}">
                <a16:creationId xmlns:a16="http://schemas.microsoft.com/office/drawing/2014/main" id="{B48EF347-DF38-64A6-96C7-94F56A1C31E7}"/>
              </a:ext>
            </a:extLst>
          </p:cNvPr>
          <p:cNvCxnSpPr>
            <a:cxnSpLocks/>
            <a:stCxn id="14" idx="3"/>
            <a:endCxn id="7" idx="1"/>
          </p:cNvCxnSpPr>
          <p:nvPr/>
        </p:nvCxnSpPr>
        <p:spPr>
          <a:xfrm>
            <a:off x="2595712" y="2107070"/>
            <a:ext cx="1314502" cy="50356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descr="A green check mark on a white background&#10;&#10;Description automatically generated">
            <a:extLst>
              <a:ext uri="{FF2B5EF4-FFF2-40B4-BE49-F238E27FC236}">
                <a16:creationId xmlns:a16="http://schemas.microsoft.com/office/drawing/2014/main" id="{88426B84-6789-BFBC-7176-9F0D29423747}"/>
              </a:ext>
            </a:extLst>
          </p:cNvPr>
          <p:cNvPicPr>
            <a:picLocks noChangeAspect="1"/>
          </p:cNvPicPr>
          <p:nvPr/>
        </p:nvPicPr>
        <p:blipFill>
          <a:blip r:embed="rId2"/>
          <a:stretch>
            <a:fillRect/>
          </a:stretch>
        </p:blipFill>
        <p:spPr>
          <a:xfrm>
            <a:off x="7941990" y="977095"/>
            <a:ext cx="338519" cy="320221"/>
          </a:xfrm>
          <a:prstGeom prst="rect">
            <a:avLst/>
          </a:prstGeom>
        </p:spPr>
      </p:pic>
      <p:pic>
        <p:nvPicPr>
          <p:cNvPr id="4" name="Picture 3" descr="A green check mark on a white background&#10;&#10;Description automatically generated">
            <a:extLst>
              <a:ext uri="{FF2B5EF4-FFF2-40B4-BE49-F238E27FC236}">
                <a16:creationId xmlns:a16="http://schemas.microsoft.com/office/drawing/2014/main" id="{AA7B36F4-AF15-FD7E-F2CA-9863744B10F7}"/>
              </a:ext>
            </a:extLst>
          </p:cNvPr>
          <p:cNvPicPr>
            <a:picLocks noChangeAspect="1"/>
          </p:cNvPicPr>
          <p:nvPr/>
        </p:nvPicPr>
        <p:blipFill>
          <a:blip r:embed="rId2"/>
          <a:stretch>
            <a:fillRect/>
          </a:stretch>
        </p:blipFill>
        <p:spPr>
          <a:xfrm>
            <a:off x="7941989" y="1985979"/>
            <a:ext cx="338519" cy="352225"/>
          </a:xfrm>
          <a:prstGeom prst="rect">
            <a:avLst/>
          </a:prstGeom>
        </p:spPr>
      </p:pic>
    </p:spTree>
    <p:extLst>
      <p:ext uri="{BB962C8B-B14F-4D97-AF65-F5344CB8AC3E}">
        <p14:creationId xmlns:p14="http://schemas.microsoft.com/office/powerpoint/2010/main" val="2586837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10214" y="918640"/>
            <a:ext cx="4297680" cy="867298"/>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6.1 </a:t>
            </a:r>
            <a:r>
              <a:rPr lang="en-US" sz="1200" dirty="0">
                <a:solidFill>
                  <a:schemeClr val="tx1"/>
                </a:solidFill>
              </a:rPr>
              <a:t>Design and implement the device classification transformer</a:t>
            </a:r>
          </a:p>
          <a:p>
            <a:pPr marL="171450" indent="-171450">
              <a:buFont typeface="Arial" panose="020B0604020202020204" pitchFamily="34" charset="0"/>
              <a:buChar char="•"/>
            </a:pPr>
            <a:r>
              <a:rPr lang="en-US" sz="1200" dirty="0">
                <a:solidFill>
                  <a:schemeClr val="tx1"/>
                </a:solidFill>
              </a:rPr>
              <a:t>Implement the logic using predicted pointing vector</a:t>
            </a:r>
          </a:p>
          <a:p>
            <a:pPr marL="171450" indent="-171450">
              <a:buFont typeface="Arial" panose="020B0604020202020204" pitchFamily="34" charset="0"/>
              <a:buChar char="•"/>
            </a:pPr>
            <a:r>
              <a:rPr lang="en-US" sz="1200" dirty="0">
                <a:solidFill>
                  <a:schemeClr val="tx1"/>
                </a:solidFill>
              </a:rPr>
              <a:t>Implement the logic to convert 2D data to 3D</a:t>
            </a: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352289"/>
            <a:ext cx="1314502" cy="63615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6. </a:t>
            </a:r>
            <a:r>
              <a:rPr lang="en-US" sz="1100" b="1" dirty="0">
                <a:solidFill>
                  <a:srgbClr val="002060"/>
                </a:solidFill>
              </a:rPr>
              <a:t>Build and train the classification transformer (2</a:t>
            </a:r>
            <a:r>
              <a:rPr lang="en-US" sz="1100" b="1" baseline="30000" dirty="0">
                <a:solidFill>
                  <a:srgbClr val="002060"/>
                </a:solidFill>
              </a:rPr>
              <a:t>nd</a:t>
            </a:r>
            <a:r>
              <a:rPr lang="en-US" sz="1100" b="1" dirty="0">
                <a:solidFill>
                  <a:srgbClr val="002060"/>
                </a:solidFill>
              </a:rPr>
              <a:t> stage) using pre-processed image data</a:t>
            </a:r>
            <a:endParaRPr lang="en-US" sz="1050" dirty="0">
              <a:solidFill>
                <a:srgbClr val="002060"/>
              </a:solidFill>
            </a:endParaRPr>
          </a:p>
          <a:p>
            <a:pPr marL="119063" indent="-119063">
              <a:buFont typeface="Arial" panose="020B0604020202020204" pitchFamily="34" charset="0"/>
              <a:buChar char="•"/>
            </a:pPr>
            <a:r>
              <a:rPr lang="en-US" sz="1100" dirty="0">
                <a:solidFill>
                  <a:schemeClr val="tx1"/>
                </a:solidFill>
              </a:rPr>
              <a:t>Train transformer with images dataset from step 5</a:t>
            </a:r>
          </a:p>
          <a:p>
            <a:pPr marL="119063" indent="-119063">
              <a:buFont typeface="Arial" panose="020B0604020202020204" pitchFamily="34" charset="0"/>
              <a:buChar char="•"/>
            </a:pPr>
            <a:r>
              <a:rPr lang="en-US" sz="1100" dirty="0">
                <a:solidFill>
                  <a:schemeClr val="tx1"/>
                </a:solidFill>
              </a:rPr>
              <a:t>Tools: Python, </a:t>
            </a:r>
            <a:r>
              <a:rPr lang="en-US" sz="1100" dirty="0" err="1">
                <a:solidFill>
                  <a:schemeClr val="tx1"/>
                </a:solidFill>
              </a:rPr>
              <a:t>SageMaker</a:t>
            </a:r>
            <a:r>
              <a:rPr lang="en-US" sz="1100" dirty="0">
                <a:solidFill>
                  <a:schemeClr val="tx1"/>
                </a:solidFill>
              </a:rPr>
              <a:t>, </a:t>
            </a:r>
            <a:r>
              <a:rPr lang="en-US" sz="1100" dirty="0" err="1">
                <a:solidFill>
                  <a:schemeClr val="tx1"/>
                </a:solidFill>
              </a:rPr>
              <a:t>PyTorch</a:t>
            </a:r>
            <a:r>
              <a:rPr lang="en-US" sz="1100" dirty="0">
                <a:solidFill>
                  <a:schemeClr val="tx1"/>
                </a:solidFill>
              </a:rPr>
              <a:t>, EC2</a:t>
            </a: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693868" y="209902"/>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6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4000830" y="2809102"/>
            <a:ext cx="4297680" cy="75536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6.3 </a:t>
            </a:r>
            <a:r>
              <a:rPr lang="en-US" sz="1200" dirty="0">
                <a:solidFill>
                  <a:schemeClr val="tx1"/>
                </a:solidFill>
              </a:rPr>
              <a:t>Integrate the pointing direction algorithm and make </a:t>
            </a:r>
            <a:r>
              <a:rPr lang="en-US" sz="1200" dirty="0">
                <a:solidFill>
                  <a:srgbClr val="002060"/>
                </a:solidFill>
              </a:rPr>
              <a:t>it </a:t>
            </a:r>
            <a:r>
              <a:rPr lang="en-US" sz="1200" dirty="0">
                <a:solidFill>
                  <a:schemeClr val="tx1"/>
                </a:solidFill>
              </a:rPr>
              <a:t>available to the pipeline</a:t>
            </a: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50404" y="1988445"/>
            <a:ext cx="1405118" cy="11983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3955522" y="1965818"/>
            <a:ext cx="4345265" cy="49321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6.2 </a:t>
            </a:r>
            <a:r>
              <a:rPr lang="en-US" sz="1200" dirty="0">
                <a:solidFill>
                  <a:schemeClr val="tx1"/>
                </a:solidFill>
              </a:rPr>
              <a:t>Test and debug algorithm with sample data, compare the results with </a:t>
            </a:r>
            <a:r>
              <a:rPr lang="en-US" sz="1200" dirty="0" err="1">
                <a:solidFill>
                  <a:schemeClr val="tx1"/>
                </a:solidFill>
              </a:rPr>
              <a:t>DeePoint</a:t>
            </a:r>
            <a:r>
              <a:rPr lang="en-US" sz="1200" dirty="0">
                <a:solidFill>
                  <a:schemeClr val="tx1"/>
                </a:solidFill>
              </a:rPr>
              <a:t> approach  </a:t>
            </a:r>
            <a:endParaRPr lang="en-US" sz="1200" b="1" dirty="0">
              <a:solidFill>
                <a:schemeClr val="tx1"/>
              </a:solidFill>
            </a:endParaRPr>
          </a:p>
        </p:txBody>
      </p:sp>
      <p:pic>
        <p:nvPicPr>
          <p:cNvPr id="3" name="Picture 2" descr="A green check mark on a white background&#10;&#10;Description automatically generated">
            <a:extLst>
              <a:ext uri="{FF2B5EF4-FFF2-40B4-BE49-F238E27FC236}">
                <a16:creationId xmlns:a16="http://schemas.microsoft.com/office/drawing/2014/main" id="{1397DB97-C90E-8CB4-0D8F-00769985355E}"/>
              </a:ext>
            </a:extLst>
          </p:cNvPr>
          <p:cNvPicPr>
            <a:picLocks noChangeAspect="1"/>
          </p:cNvPicPr>
          <p:nvPr/>
        </p:nvPicPr>
        <p:blipFill>
          <a:blip r:embed="rId2"/>
          <a:stretch>
            <a:fillRect/>
          </a:stretch>
        </p:blipFill>
        <p:spPr>
          <a:xfrm>
            <a:off x="8038634" y="879087"/>
            <a:ext cx="338519" cy="320221"/>
          </a:xfrm>
          <a:prstGeom prst="rect">
            <a:avLst/>
          </a:prstGeom>
        </p:spPr>
      </p:pic>
      <p:pic>
        <p:nvPicPr>
          <p:cNvPr id="4" name="Picture 3" descr="A green check mark on a white background&#10;&#10;Description automatically generated">
            <a:extLst>
              <a:ext uri="{FF2B5EF4-FFF2-40B4-BE49-F238E27FC236}">
                <a16:creationId xmlns:a16="http://schemas.microsoft.com/office/drawing/2014/main" id="{C8FDA77C-F779-180E-16FE-2B34CE365FD2}"/>
              </a:ext>
            </a:extLst>
          </p:cNvPr>
          <p:cNvPicPr>
            <a:picLocks noChangeAspect="1"/>
          </p:cNvPicPr>
          <p:nvPr/>
        </p:nvPicPr>
        <p:blipFill>
          <a:blip r:embed="rId2"/>
          <a:stretch>
            <a:fillRect/>
          </a:stretch>
        </p:blipFill>
        <p:spPr>
          <a:xfrm>
            <a:off x="8024447" y="1908046"/>
            <a:ext cx="338519" cy="320221"/>
          </a:xfrm>
          <a:prstGeom prst="rect">
            <a:avLst/>
          </a:prstGeom>
        </p:spPr>
      </p:pic>
    </p:spTree>
    <p:extLst>
      <p:ext uri="{BB962C8B-B14F-4D97-AF65-F5344CB8AC3E}">
        <p14:creationId xmlns:p14="http://schemas.microsoft.com/office/powerpoint/2010/main" val="3901474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55522" y="988294"/>
            <a:ext cx="4297680" cy="690115"/>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7.1 </a:t>
            </a:r>
            <a:r>
              <a:rPr lang="en-US" sz="1200" dirty="0">
                <a:solidFill>
                  <a:schemeClr val="tx1"/>
                </a:solidFill>
              </a:rPr>
              <a:t>Setup AWS environment for system evaluation</a:t>
            </a:r>
            <a:endParaRPr lang="en-US" sz="1200" b="1" dirty="0">
              <a:solidFill>
                <a:schemeClr val="tx1"/>
              </a:solidFill>
            </a:endParaRP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333352"/>
            <a:ext cx="1359810" cy="84515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629446"/>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7. </a:t>
            </a:r>
            <a:r>
              <a:rPr lang="en-US" sz="1200" b="1" dirty="0">
                <a:solidFill>
                  <a:schemeClr val="tx1"/>
                </a:solidFill>
              </a:rPr>
              <a:t>Evaluate the accuracy of the entire device classification to assess its performance and accuracy.</a:t>
            </a:r>
          </a:p>
          <a:p>
            <a:pPr marL="171450" indent="-171450">
              <a:buFont typeface="Arial" panose="020B0604020202020204" pitchFamily="34" charset="0"/>
              <a:buChar char="•"/>
            </a:pPr>
            <a:r>
              <a:rPr lang="en-US" sz="1100" dirty="0">
                <a:solidFill>
                  <a:schemeClr val="tx1"/>
                </a:solidFill>
              </a:rPr>
              <a:t>Run pipeline with the test dataset</a:t>
            </a:r>
          </a:p>
          <a:p>
            <a:pPr marL="171450" indent="-171450">
              <a:buFont typeface="Arial" panose="020B0604020202020204" pitchFamily="34" charset="0"/>
              <a:buChar char="•"/>
            </a:pPr>
            <a:r>
              <a:rPr lang="en-US" sz="1100" dirty="0">
                <a:solidFill>
                  <a:schemeClr val="tx1"/>
                </a:solidFill>
              </a:rPr>
              <a:t>Document performance (</a:t>
            </a:r>
            <a:r>
              <a:rPr lang="en-US" sz="1100" dirty="0">
                <a:solidFill>
                  <a:srgbClr val="FF0000"/>
                </a:solidFill>
              </a:rPr>
              <a:t>-</a:t>
            </a:r>
            <a:r>
              <a:rPr lang="en-US" sz="1100" dirty="0">
                <a:solidFill>
                  <a:schemeClr val="tx1"/>
                </a:solidFill>
              </a:rPr>
              <a:t>precision, recall)</a:t>
            </a:r>
          </a:p>
          <a:p>
            <a:pPr marL="171450" indent="-171450">
              <a:buFont typeface="Arial" panose="020B0604020202020204" pitchFamily="34" charset="0"/>
              <a:buChar char="•"/>
            </a:pPr>
            <a:r>
              <a:rPr lang="en-US" sz="1100" b="1" dirty="0">
                <a:solidFill>
                  <a:schemeClr val="tx1"/>
                </a:solidFill>
              </a:rPr>
              <a:t>Tools:</a:t>
            </a:r>
            <a:r>
              <a:rPr lang="en-US" sz="1100" dirty="0">
                <a:solidFill>
                  <a:schemeClr val="tx1"/>
                </a:solidFill>
              </a:rPr>
              <a:t> Python, </a:t>
            </a:r>
            <a:r>
              <a:rPr lang="en-US" sz="1100" dirty="0" err="1">
                <a:solidFill>
                  <a:schemeClr val="tx1"/>
                </a:solidFill>
              </a:rPr>
              <a:t>Pytorch</a:t>
            </a:r>
            <a:r>
              <a:rPr lang="en-US" sz="1100" dirty="0">
                <a:solidFill>
                  <a:schemeClr val="tx1"/>
                </a:solidFill>
              </a:rPr>
              <a:t>, CF matrix</a:t>
            </a:r>
          </a:p>
          <a:p>
            <a:pPr marL="171450" indent="-171450">
              <a:buFont typeface="Arial" panose="020B0604020202020204" pitchFamily="34" charset="0"/>
              <a:buChar char="•"/>
            </a:pPr>
            <a:endParaRPr lang="en-US" sz="1100" dirty="0">
              <a:solidFill>
                <a:schemeClr val="tx1"/>
              </a:solidFill>
            </a:endParaRP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1389265" y="125634"/>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7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4000830" y="2988594"/>
            <a:ext cx="4297680" cy="75536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rgbClr val="002060"/>
                </a:solidFill>
              </a:rPr>
              <a:t>7.3 </a:t>
            </a:r>
            <a:r>
              <a:rPr lang="en-US" sz="1200" dirty="0">
                <a:solidFill>
                  <a:srgbClr val="002060"/>
                </a:solidFill>
              </a:rPr>
              <a:t>Document </a:t>
            </a:r>
            <a:r>
              <a:rPr lang="en-US" sz="1200" dirty="0">
                <a:solidFill>
                  <a:schemeClr val="tx1"/>
                </a:solidFill>
              </a:rPr>
              <a:t>and collect results (</a:t>
            </a:r>
            <a:r>
              <a:rPr lang="en-US" sz="1200" dirty="0">
                <a:solidFill>
                  <a:srgbClr val="FF0000"/>
                </a:solidFill>
              </a:rPr>
              <a:t>-</a:t>
            </a:r>
            <a:r>
              <a:rPr lang="en-US" sz="1200" dirty="0">
                <a:solidFill>
                  <a:schemeClr val="tx1"/>
                </a:solidFill>
              </a:rPr>
              <a:t>precision/recall/F1)</a:t>
            </a:r>
          </a:p>
          <a:p>
            <a:pPr marL="171450" indent="-171450">
              <a:buFont typeface="Arial" panose="020B0604020202020204" pitchFamily="34" charset="0"/>
              <a:buChar char="•"/>
            </a:pPr>
            <a:r>
              <a:rPr lang="en-US" sz="1200" dirty="0">
                <a:solidFill>
                  <a:schemeClr val="tx1"/>
                </a:solidFill>
              </a:rPr>
              <a:t>Results for H2</a:t>
            </a: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50404" y="2178508"/>
            <a:ext cx="1405118" cy="11983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4000830" y="1853281"/>
            <a:ext cx="4297680" cy="75536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rgbClr val="002060"/>
                </a:solidFill>
              </a:rPr>
              <a:t>7.2 </a:t>
            </a:r>
            <a:r>
              <a:rPr lang="en-US" sz="1200" dirty="0">
                <a:solidFill>
                  <a:srgbClr val="002060"/>
                </a:solidFill>
              </a:rPr>
              <a:t>Run </a:t>
            </a:r>
            <a:r>
              <a:rPr lang="en-US" sz="1200" dirty="0">
                <a:solidFill>
                  <a:schemeClr val="tx1"/>
                </a:solidFill>
              </a:rPr>
              <a:t>end-to-end pipeline</a:t>
            </a:r>
          </a:p>
          <a:p>
            <a:pPr marL="171450" indent="-171450">
              <a:buFont typeface="Arial" panose="020B0604020202020204" pitchFamily="34" charset="0"/>
              <a:buChar char="•"/>
            </a:pPr>
            <a:r>
              <a:rPr lang="en-US" sz="1200" dirty="0">
                <a:solidFill>
                  <a:schemeClr val="tx1"/>
                </a:solidFill>
              </a:rPr>
              <a:t>Run the pipeline with custom dataset and images</a:t>
            </a:r>
          </a:p>
          <a:p>
            <a:endParaRPr lang="en-US" sz="1200" b="1" dirty="0">
              <a:solidFill>
                <a:schemeClr val="tx1"/>
              </a:solidFill>
            </a:endParaRPr>
          </a:p>
        </p:txBody>
      </p:sp>
      <p:cxnSp>
        <p:nvCxnSpPr>
          <p:cNvPr id="9" name="Connector: Elbow 15">
            <a:extLst>
              <a:ext uri="{FF2B5EF4-FFF2-40B4-BE49-F238E27FC236}">
                <a16:creationId xmlns:a16="http://schemas.microsoft.com/office/drawing/2014/main" id="{B48EF347-DF38-64A6-96C7-94F56A1C31E7}"/>
              </a:ext>
            </a:extLst>
          </p:cNvPr>
          <p:cNvCxnSpPr>
            <a:cxnSpLocks/>
          </p:cNvCxnSpPr>
          <p:nvPr/>
        </p:nvCxnSpPr>
        <p:spPr>
          <a:xfrm>
            <a:off x="2550404" y="2184625"/>
            <a:ext cx="1450426" cy="10085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9061F45C-E7B4-8F3C-731B-7229B56591FC}"/>
              </a:ext>
            </a:extLst>
          </p:cNvPr>
          <p:cNvSpPr/>
          <p:nvPr/>
        </p:nvSpPr>
        <p:spPr>
          <a:xfrm>
            <a:off x="7460310" y="4244054"/>
            <a:ext cx="838200" cy="3111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0" i="0" kern="1200" dirty="0">
                <a:solidFill>
                  <a:schemeClr val="dk1"/>
                </a:solidFill>
                <a:effectLst/>
                <a:latin typeface="+mn-lt"/>
                <a:ea typeface="+mn-ea"/>
                <a:cs typeface="+mn-cs"/>
              </a:rPr>
              <a:t>Hypothesis </a:t>
            </a:r>
            <a:endParaRPr lang="en-US" sz="900" dirty="0"/>
          </a:p>
        </p:txBody>
      </p:sp>
      <p:pic>
        <p:nvPicPr>
          <p:cNvPr id="4" name="Picture 3" descr="A green check mark on a white background&#10;&#10;Description automatically generated">
            <a:extLst>
              <a:ext uri="{FF2B5EF4-FFF2-40B4-BE49-F238E27FC236}">
                <a16:creationId xmlns:a16="http://schemas.microsoft.com/office/drawing/2014/main" id="{34D035C0-2A77-F279-D545-1E1740F02856}"/>
              </a:ext>
            </a:extLst>
          </p:cNvPr>
          <p:cNvPicPr>
            <a:picLocks noChangeAspect="1"/>
          </p:cNvPicPr>
          <p:nvPr/>
        </p:nvPicPr>
        <p:blipFill>
          <a:blip r:embed="rId2"/>
          <a:stretch>
            <a:fillRect/>
          </a:stretch>
        </p:blipFill>
        <p:spPr>
          <a:xfrm>
            <a:off x="7941990" y="977095"/>
            <a:ext cx="338519" cy="320221"/>
          </a:xfrm>
          <a:prstGeom prst="rect">
            <a:avLst/>
          </a:prstGeom>
        </p:spPr>
      </p:pic>
      <p:pic>
        <p:nvPicPr>
          <p:cNvPr id="5" name="Picture 4" descr="A green check mark on a white background&#10;&#10;Description automatically generated">
            <a:extLst>
              <a:ext uri="{FF2B5EF4-FFF2-40B4-BE49-F238E27FC236}">
                <a16:creationId xmlns:a16="http://schemas.microsoft.com/office/drawing/2014/main" id="{595BE31C-D293-52B0-0A48-F033F8327889}"/>
              </a:ext>
            </a:extLst>
          </p:cNvPr>
          <p:cNvPicPr>
            <a:picLocks noChangeAspect="1"/>
          </p:cNvPicPr>
          <p:nvPr/>
        </p:nvPicPr>
        <p:blipFill>
          <a:blip r:embed="rId2"/>
          <a:stretch>
            <a:fillRect/>
          </a:stretch>
        </p:blipFill>
        <p:spPr>
          <a:xfrm>
            <a:off x="8013177" y="1836086"/>
            <a:ext cx="338519" cy="320221"/>
          </a:xfrm>
          <a:prstGeom prst="rect">
            <a:avLst/>
          </a:prstGeom>
        </p:spPr>
      </p:pic>
    </p:spTree>
    <p:extLst>
      <p:ext uri="{BB962C8B-B14F-4D97-AF65-F5344CB8AC3E}">
        <p14:creationId xmlns:p14="http://schemas.microsoft.com/office/powerpoint/2010/main" val="3603320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10214" y="910032"/>
            <a:ext cx="4297680" cy="739354"/>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8.1 </a:t>
            </a:r>
            <a:r>
              <a:rPr lang="en-US" sz="1200" dirty="0">
                <a:solidFill>
                  <a:schemeClr val="tx1"/>
                </a:solidFill>
              </a:rPr>
              <a:t>Model setup</a:t>
            </a:r>
          </a:p>
          <a:p>
            <a:r>
              <a:rPr lang="en-US" sz="1200" dirty="0">
                <a:solidFill>
                  <a:schemeClr val="tx1"/>
                </a:solidFill>
              </a:rPr>
              <a:t>Setup Fast R-CNN model for object detection component in AWS env</a:t>
            </a:r>
            <a:endParaRPr lang="en-US" sz="1200" b="1" dirty="0">
              <a:solidFill>
                <a:schemeClr val="tx1"/>
              </a:solidFill>
            </a:endParaRP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279709"/>
            <a:ext cx="1314502" cy="70873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8. </a:t>
            </a:r>
            <a:r>
              <a:rPr lang="en-US" sz="1200" b="1" dirty="0">
                <a:solidFill>
                  <a:schemeClr val="tx1"/>
                </a:solidFill>
              </a:rPr>
              <a:t>. Setup proposed device classification system and integrate it with a Fast R-CNN model</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Prepare Fast R-CNN model in AWS env</a:t>
            </a:r>
          </a:p>
          <a:p>
            <a:pPr marL="171450" indent="-171450">
              <a:buFont typeface="Arial" panose="020B0604020202020204" pitchFamily="34" charset="0"/>
              <a:buChar char="•"/>
            </a:pPr>
            <a:r>
              <a:rPr lang="en-US" sz="1100" dirty="0" err="1">
                <a:solidFill>
                  <a:schemeClr val="tx1"/>
                </a:solidFill>
                <a:latin typeface="Arial" panose="020B0604020202020204" pitchFamily="34" charset="0"/>
                <a:cs typeface="Arial" panose="020B0604020202020204" pitchFamily="34" charset="0"/>
              </a:rPr>
              <a:t>Sagemaker</a:t>
            </a:r>
            <a:r>
              <a:rPr lang="en-US" sz="1100" dirty="0">
                <a:solidFill>
                  <a:schemeClr val="tx1"/>
                </a:solidFill>
                <a:latin typeface="Arial" panose="020B0604020202020204" pitchFamily="34" charset="0"/>
                <a:cs typeface="Arial" panose="020B0604020202020204" pitchFamily="34" charset="0"/>
              </a:rPr>
              <a:t>, EC2</a:t>
            </a:r>
            <a:endParaRPr lang="en-US" sz="1100" dirty="0">
              <a:solidFill>
                <a:schemeClr val="tx1"/>
              </a:solidFill>
            </a:endParaRP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693868" y="209902"/>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8 – Second Level</a:t>
            </a:r>
          </a:p>
        </p:txBody>
      </p:sp>
      <p:sp>
        <p:nvSpPr>
          <p:cNvPr id="7" name="Rectangle: Rounded Corners 11">
            <a:extLst>
              <a:ext uri="{FF2B5EF4-FFF2-40B4-BE49-F238E27FC236}">
                <a16:creationId xmlns:a16="http://schemas.microsoft.com/office/drawing/2014/main" id="{F9DF1A19-E71B-D5E5-A9BB-4B2077FA01D5}"/>
              </a:ext>
            </a:extLst>
          </p:cNvPr>
          <p:cNvSpPr/>
          <p:nvPr/>
        </p:nvSpPr>
        <p:spPr>
          <a:xfrm>
            <a:off x="3910214" y="1843088"/>
            <a:ext cx="4297680" cy="137330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8.2 </a:t>
            </a:r>
            <a:r>
              <a:rPr lang="en-US" sz="1200" dirty="0">
                <a:solidFill>
                  <a:schemeClr val="tx1"/>
                </a:solidFill>
              </a:rPr>
              <a:t>Test model</a:t>
            </a:r>
          </a:p>
          <a:p>
            <a:pPr marL="171450" indent="-171450">
              <a:buFont typeface="Arial" panose="020B0604020202020204" pitchFamily="34" charset="0"/>
              <a:buChar char="•"/>
            </a:pPr>
            <a:r>
              <a:rPr lang="en-US" sz="1200" dirty="0">
                <a:solidFill>
                  <a:schemeClr val="tx1"/>
                </a:solidFill>
              </a:rPr>
              <a:t>Run selected Fast RCNN model with test dataset</a:t>
            </a:r>
          </a:p>
          <a:p>
            <a:pPr marL="171450" indent="-171450">
              <a:buFont typeface="Arial" panose="020B0604020202020204" pitchFamily="34" charset="0"/>
              <a:buChar char="•"/>
            </a:pPr>
            <a:r>
              <a:rPr lang="en-US" sz="1200" dirty="0">
                <a:solidFill>
                  <a:schemeClr val="tx1"/>
                </a:solidFill>
              </a:rPr>
              <a:t>Make sure that bounding box coordinates and classification available as outputs</a:t>
            </a:r>
          </a:p>
          <a:p>
            <a:pPr marL="171450" indent="-171450">
              <a:buFont typeface="Arial" panose="020B0604020202020204" pitchFamily="34" charset="0"/>
              <a:buChar char="•"/>
            </a:pPr>
            <a:r>
              <a:rPr lang="en-US" sz="1200" dirty="0">
                <a:solidFill>
                  <a:schemeClr val="tx1"/>
                </a:solidFill>
              </a:rPr>
              <a:t>Compare results with YOLO</a:t>
            </a:r>
          </a:p>
          <a:p>
            <a:endParaRPr lang="en-US" sz="1200" b="1" dirty="0">
              <a:solidFill>
                <a:schemeClr val="tx1"/>
              </a:solidFill>
            </a:endParaRPr>
          </a:p>
          <a:p>
            <a:endParaRPr lang="en-US" sz="1200" b="1" dirty="0">
              <a:solidFill>
                <a:schemeClr val="tx1"/>
              </a:solidFill>
            </a:endParaRPr>
          </a:p>
        </p:txBody>
      </p:sp>
      <p:cxnSp>
        <p:nvCxnSpPr>
          <p:cNvPr id="9" name="Connector: Elbow 15">
            <a:extLst>
              <a:ext uri="{FF2B5EF4-FFF2-40B4-BE49-F238E27FC236}">
                <a16:creationId xmlns:a16="http://schemas.microsoft.com/office/drawing/2014/main" id="{B48EF347-DF38-64A6-96C7-94F56A1C31E7}"/>
              </a:ext>
            </a:extLst>
          </p:cNvPr>
          <p:cNvCxnSpPr>
            <a:cxnSpLocks/>
            <a:stCxn id="14" idx="3"/>
            <a:endCxn id="7" idx="1"/>
          </p:cNvCxnSpPr>
          <p:nvPr/>
        </p:nvCxnSpPr>
        <p:spPr>
          <a:xfrm>
            <a:off x="2595712" y="1988445"/>
            <a:ext cx="1314502" cy="54129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1090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48950884"/>
              </p:ext>
            </p:extLst>
          </p:nvPr>
        </p:nvGraphicFramePr>
        <p:xfrm>
          <a:off x="451261" y="921657"/>
          <a:ext cx="7647709" cy="4172563"/>
        </p:xfrm>
        <a:graphic>
          <a:graphicData uri="http://schemas.openxmlformats.org/drawingml/2006/table">
            <a:tbl>
              <a:tblPr firstRow="1" bandRow="1">
                <a:tableStyleId>{5C22544A-7EE6-4342-B048-85BDC9FD1C3A}</a:tableStyleId>
              </a:tblPr>
              <a:tblGrid>
                <a:gridCol w="1120942">
                  <a:extLst>
                    <a:ext uri="{9D8B030D-6E8A-4147-A177-3AD203B41FA5}">
                      <a16:colId xmlns:a16="http://schemas.microsoft.com/office/drawing/2014/main" val="20000"/>
                    </a:ext>
                  </a:extLst>
                </a:gridCol>
                <a:gridCol w="6526767">
                  <a:extLst>
                    <a:ext uri="{9D8B030D-6E8A-4147-A177-3AD203B41FA5}">
                      <a16:colId xmlns:a16="http://schemas.microsoft.com/office/drawing/2014/main" val="20001"/>
                    </a:ext>
                  </a:extLst>
                </a:gridCol>
              </a:tblGrid>
              <a:tr h="433365">
                <a:tc>
                  <a:txBody>
                    <a:bodyPr/>
                    <a:lstStyle/>
                    <a:p>
                      <a:r>
                        <a:rPr lang="en-US" sz="1200" dirty="0"/>
                        <a:t>Acronym</a:t>
                      </a:r>
                    </a:p>
                  </a:txBody>
                  <a:tcPr/>
                </a:tc>
                <a:tc>
                  <a:txBody>
                    <a:bodyPr/>
                    <a:lstStyle/>
                    <a:p>
                      <a:pPr algn="ctr"/>
                      <a:r>
                        <a:rPr lang="en-US" sz="1200" dirty="0"/>
                        <a:t>Definition</a:t>
                      </a:r>
                    </a:p>
                  </a:txBody>
                  <a:tcPr/>
                </a:tc>
                <a:extLst>
                  <a:ext uri="{0D108BD9-81ED-4DB2-BD59-A6C34878D82A}">
                    <a16:rowId xmlns:a16="http://schemas.microsoft.com/office/drawing/2014/main" val="10000"/>
                  </a:ext>
                </a:extLst>
              </a:tr>
              <a:tr h="252697">
                <a:tc>
                  <a:txBody>
                    <a:bodyPr/>
                    <a:lstStyle/>
                    <a:p>
                      <a:r>
                        <a:rPr lang="en-US" sz="1200" dirty="0"/>
                        <a:t>CNN</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effectLst/>
                          <a:latin typeface="+mn-lt"/>
                          <a:ea typeface="+mn-ea"/>
                          <a:cs typeface="+mn-cs"/>
                        </a:rPr>
                        <a:t>Convolutional Neural Network</a:t>
                      </a:r>
                      <a:endParaRPr lang="en-US" sz="1200" dirty="0"/>
                    </a:p>
                  </a:txBody>
                  <a:tcPr/>
                </a:tc>
                <a:extLst>
                  <a:ext uri="{0D108BD9-81ED-4DB2-BD59-A6C34878D82A}">
                    <a16:rowId xmlns:a16="http://schemas.microsoft.com/office/drawing/2014/main" val="10001"/>
                  </a:ext>
                </a:extLst>
              </a:tr>
              <a:tr h="27563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ML</a:t>
                      </a:r>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effectLst/>
                          <a:latin typeface="+mn-lt"/>
                          <a:ea typeface="+mn-ea"/>
                          <a:cs typeface="+mn-cs"/>
                        </a:rPr>
                        <a:t>Machine Learning</a:t>
                      </a:r>
                      <a:endParaRPr lang="en-US" sz="1200" dirty="0"/>
                    </a:p>
                  </a:txBody>
                  <a:tcPr/>
                </a:tc>
                <a:extLst>
                  <a:ext uri="{0D108BD9-81ED-4DB2-BD59-A6C34878D82A}">
                    <a16:rowId xmlns:a16="http://schemas.microsoft.com/office/drawing/2014/main" val="10002"/>
                  </a:ext>
                </a:extLst>
              </a:tr>
              <a:tr h="27563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YOLO</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You only look once (YOLO) is a state-of-the-art, real-time object detection system.</a:t>
                      </a:r>
                      <a:endParaRPr lang="en-US" sz="1200" dirty="0"/>
                    </a:p>
                  </a:txBody>
                  <a:tcPr/>
                </a:tc>
                <a:extLst>
                  <a:ext uri="{0D108BD9-81ED-4DB2-BD59-A6C34878D82A}">
                    <a16:rowId xmlns:a16="http://schemas.microsoft.com/office/drawing/2014/main" val="595619154"/>
                  </a:ext>
                </a:extLst>
              </a:tr>
              <a:tr h="5896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Fast R-CNN</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Faster R-CNN is a single-stage model that is trained end-to-end. It uses a novel region proposal network (RPN) for generating region proposals, which save time compared to traditional algorithms.</a:t>
                      </a:r>
                      <a:endParaRPr lang="en-US" sz="1200" dirty="0"/>
                    </a:p>
                  </a:txBody>
                  <a:tcPr/>
                </a:tc>
                <a:extLst>
                  <a:ext uri="{0D108BD9-81ED-4DB2-BD59-A6C34878D82A}">
                    <a16:rowId xmlns:a16="http://schemas.microsoft.com/office/drawing/2014/main" val="1671995641"/>
                  </a:ext>
                </a:extLst>
              </a:tr>
              <a:tr h="341609">
                <a:tc>
                  <a:txBody>
                    <a:bodyPr/>
                    <a:lstStyle/>
                    <a:p>
                      <a:r>
                        <a:rPr lang="en-US" sz="1200" dirty="0"/>
                        <a:t>CVPR</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Computer Vision and Pattern recognition Conference</a:t>
                      </a:r>
                    </a:p>
                  </a:txBody>
                  <a:tcPr/>
                </a:tc>
                <a:extLst>
                  <a:ext uri="{0D108BD9-81ED-4DB2-BD59-A6C34878D82A}">
                    <a16:rowId xmlns:a16="http://schemas.microsoft.com/office/drawing/2014/main" val="10003"/>
                  </a:ext>
                </a:extLst>
              </a:tr>
              <a:tr h="25269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ICCV</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International Conference on Computer Vision</a:t>
                      </a:r>
                    </a:p>
                  </a:txBody>
                  <a:tcPr/>
                </a:tc>
                <a:extLst>
                  <a:ext uri="{0D108BD9-81ED-4DB2-BD59-A6C34878D82A}">
                    <a16:rowId xmlns:a16="http://schemas.microsoft.com/office/drawing/2014/main" val="10004"/>
                  </a:ext>
                </a:extLst>
              </a:tr>
              <a:tr h="34160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ADA</a:t>
                      </a:r>
                    </a:p>
                  </a:txBody>
                  <a:tcPr/>
                </a:tc>
                <a:tc>
                  <a:txBody>
                    <a:bodyPr/>
                    <a:lstStyle/>
                    <a:p>
                      <a:r>
                        <a:rPr lang="en-US" sz="1200" dirty="0">
                          <a:latin typeface="+mn-lt"/>
                          <a:cs typeface="Arial" panose="020B0604020202020204" pitchFamily="34" charset="0"/>
                        </a:rPr>
                        <a:t>Americans with Disabilities Act </a:t>
                      </a:r>
                      <a:endParaRPr lang="en-US" sz="1200" dirty="0"/>
                    </a:p>
                  </a:txBody>
                  <a:tcPr/>
                </a:tc>
                <a:extLst>
                  <a:ext uri="{0D108BD9-81ED-4DB2-BD59-A6C34878D82A}">
                    <a16:rowId xmlns:a16="http://schemas.microsoft.com/office/drawing/2014/main" val="10005"/>
                  </a:ext>
                </a:extLst>
              </a:tr>
              <a:tr h="341609">
                <a:tc>
                  <a:txBody>
                    <a:bodyPr/>
                    <a:lstStyle/>
                    <a:p>
                      <a:r>
                        <a:rPr lang="en-US" sz="1200" b="0" dirty="0"/>
                        <a:t>AHS</a:t>
                      </a:r>
                    </a:p>
                  </a:txBody>
                  <a:tcPr/>
                </a:tc>
                <a:tc>
                  <a:txBody>
                    <a:bodyPr/>
                    <a:lstStyle/>
                    <a:p>
                      <a:r>
                        <a:rPr lang="en-US" sz="1200" dirty="0">
                          <a:solidFill>
                            <a:schemeClr val="tx1"/>
                          </a:solidFill>
                          <a:latin typeface="+mn-lt"/>
                          <a:cs typeface="Arial" panose="020B0604020202020204" pitchFamily="34" charset="0"/>
                        </a:rPr>
                        <a:t>American Housing Survey</a:t>
                      </a:r>
                      <a:endParaRPr lang="en-US" sz="1200" dirty="0">
                        <a:solidFill>
                          <a:schemeClr val="tx1"/>
                        </a:solidFill>
                      </a:endParaRPr>
                    </a:p>
                  </a:txBody>
                  <a:tcPr/>
                </a:tc>
                <a:extLst>
                  <a:ext uri="{0D108BD9-81ED-4DB2-BD59-A6C34878D82A}">
                    <a16:rowId xmlns:a16="http://schemas.microsoft.com/office/drawing/2014/main" val="10006"/>
                  </a:ext>
                </a:extLst>
              </a:tr>
              <a:tr h="341609">
                <a:tc>
                  <a:txBody>
                    <a:bodyPr/>
                    <a:lstStyle/>
                    <a:p>
                      <a:r>
                        <a:rPr lang="en-US" sz="1200" dirty="0"/>
                        <a:t>DP</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Deep Learning</a:t>
                      </a:r>
                    </a:p>
                  </a:txBody>
                  <a:tcPr/>
                </a:tc>
                <a:extLst>
                  <a:ext uri="{0D108BD9-81ED-4DB2-BD59-A6C34878D82A}">
                    <a16:rowId xmlns:a16="http://schemas.microsoft.com/office/drawing/2014/main" val="10007"/>
                  </a:ext>
                </a:extLst>
              </a:tr>
              <a:tr h="341609">
                <a:tc>
                  <a:txBody>
                    <a:bodyPr/>
                    <a:lstStyle/>
                    <a:p>
                      <a:r>
                        <a:rPr lang="en-US" sz="1200" dirty="0"/>
                        <a:t>DLT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Direct Linear Transformation</a:t>
                      </a:r>
                    </a:p>
                  </a:txBody>
                  <a:tcPr/>
                </a:tc>
                <a:extLst>
                  <a:ext uri="{0D108BD9-81ED-4DB2-BD59-A6C34878D82A}">
                    <a16:rowId xmlns:a16="http://schemas.microsoft.com/office/drawing/2014/main" val="1901530340"/>
                  </a:ext>
                </a:extLst>
              </a:tr>
              <a:tr h="341609">
                <a:tc>
                  <a:txBody>
                    <a:bodyPr/>
                    <a:lstStyle/>
                    <a:p>
                      <a:r>
                        <a:rPr lang="en-US" sz="1200" dirty="0"/>
                        <a:t>CF</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Confusion Matrix</a:t>
                      </a:r>
                    </a:p>
                  </a:txBody>
                  <a:tcPr/>
                </a:tc>
                <a:extLst>
                  <a:ext uri="{0D108BD9-81ED-4DB2-BD59-A6C34878D82A}">
                    <a16:rowId xmlns:a16="http://schemas.microsoft.com/office/drawing/2014/main" val="414137339"/>
                  </a:ext>
                </a:extLst>
              </a:tr>
            </a:tbl>
          </a:graphicData>
        </a:graphic>
      </p:graphicFrame>
      <p:sp>
        <p:nvSpPr>
          <p:cNvPr id="3" name="Title 2"/>
          <p:cNvSpPr>
            <a:spLocks noGrp="1"/>
          </p:cNvSpPr>
          <p:nvPr>
            <p:ph type="title"/>
          </p:nvPr>
        </p:nvSpPr>
        <p:spPr>
          <a:xfrm>
            <a:off x="622295" y="165534"/>
            <a:ext cx="7756263" cy="621690"/>
          </a:xfrm>
        </p:spPr>
        <p:txBody>
          <a:bodyPr/>
          <a:lstStyle/>
          <a:p>
            <a:r>
              <a:rPr lang="en-US" sz="3600" dirty="0"/>
              <a:t>Acronyms</a:t>
            </a:r>
          </a:p>
        </p:txBody>
      </p:sp>
    </p:spTree>
    <p:extLst>
      <p:ext uri="{BB962C8B-B14F-4D97-AF65-F5344CB8AC3E}">
        <p14:creationId xmlns:p14="http://schemas.microsoft.com/office/powerpoint/2010/main" val="2250806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10214" y="918640"/>
            <a:ext cx="4297680" cy="739355"/>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9.1 </a:t>
            </a:r>
            <a:r>
              <a:rPr lang="en-US" sz="1200" dirty="0">
                <a:solidFill>
                  <a:schemeClr val="tx1"/>
                </a:solidFill>
              </a:rPr>
              <a:t>Review and update all the computation logic in the loss function</a:t>
            </a:r>
            <a:endParaRPr lang="en-US" sz="1200" b="1" dirty="0">
              <a:solidFill>
                <a:schemeClr val="tx1"/>
              </a:solidFill>
            </a:endParaRP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288318"/>
            <a:ext cx="1314502" cy="70012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dirty="0">
                <a:solidFill>
                  <a:schemeClr val="tx1"/>
                </a:solidFill>
              </a:rPr>
              <a:t>9. Adapt the computation logic in loss function to integrate with Fast R-CNN for object detection and classification tasks.</a:t>
            </a:r>
            <a:endParaRPr lang="en-US" sz="1100" b="1" dirty="0">
              <a:solidFill>
                <a:schemeClr val="tx1"/>
              </a:solidFill>
            </a:endParaRPr>
          </a:p>
          <a:p>
            <a:pPr marL="171450" indent="-171450">
              <a:buFont typeface="Arial" panose="020B0604020202020204" pitchFamily="34" charset="0"/>
              <a:buChar char="•"/>
            </a:pPr>
            <a:r>
              <a:rPr lang="en-US" sz="1000" dirty="0">
                <a:solidFill>
                  <a:schemeClr val="tx1"/>
                </a:solidFill>
              </a:rPr>
              <a:t>Update the loss function except it is for Fast R-CNN</a:t>
            </a:r>
          </a:p>
          <a:p>
            <a:pPr marL="171450" indent="-171450">
              <a:buFont typeface="Arial" panose="020B0604020202020204" pitchFamily="34" charset="0"/>
              <a:buChar char="•"/>
            </a:pPr>
            <a:r>
              <a:rPr lang="en-US" sz="1000" dirty="0">
                <a:solidFill>
                  <a:schemeClr val="tx1"/>
                </a:solidFill>
              </a:rPr>
              <a:t>Tools: Python.</a:t>
            </a: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693868" y="209902"/>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9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4000830" y="2809102"/>
            <a:ext cx="4297680" cy="75536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9.3 </a:t>
            </a:r>
            <a:r>
              <a:rPr lang="en-US" sz="1200" dirty="0">
                <a:solidFill>
                  <a:schemeClr val="tx1"/>
                </a:solidFill>
              </a:rPr>
              <a:t>Integrate the computation logic/algorithm and make it available to the pipeline</a:t>
            </a: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50404" y="1988445"/>
            <a:ext cx="1405118" cy="11983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4000830" y="1853281"/>
            <a:ext cx="4297680" cy="49321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9.2 </a:t>
            </a:r>
            <a:r>
              <a:rPr lang="en-US" sz="1200" dirty="0">
                <a:solidFill>
                  <a:schemeClr val="tx1"/>
                </a:solidFill>
              </a:rPr>
              <a:t>Test and debug algorithm with sample data </a:t>
            </a:r>
            <a:endParaRPr lang="en-US" sz="1200" b="1" dirty="0">
              <a:solidFill>
                <a:schemeClr val="tx1"/>
              </a:solidFill>
            </a:endParaRPr>
          </a:p>
          <a:p>
            <a:endParaRPr lang="en-US" sz="1200" b="1" dirty="0">
              <a:solidFill>
                <a:schemeClr val="tx1"/>
              </a:solidFill>
            </a:endParaRPr>
          </a:p>
        </p:txBody>
      </p:sp>
      <p:cxnSp>
        <p:nvCxnSpPr>
          <p:cNvPr id="9" name="Connector: Elbow 15">
            <a:extLst>
              <a:ext uri="{FF2B5EF4-FFF2-40B4-BE49-F238E27FC236}">
                <a16:creationId xmlns:a16="http://schemas.microsoft.com/office/drawing/2014/main" id="{B48EF347-DF38-64A6-96C7-94F56A1C31E7}"/>
              </a:ext>
            </a:extLst>
          </p:cNvPr>
          <p:cNvCxnSpPr>
            <a:cxnSpLocks/>
            <a:endCxn id="7" idx="1"/>
          </p:cNvCxnSpPr>
          <p:nvPr/>
        </p:nvCxnSpPr>
        <p:spPr>
          <a:xfrm>
            <a:off x="2550404" y="1999034"/>
            <a:ext cx="1450426" cy="10085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4326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73409" y="861693"/>
            <a:ext cx="4297680" cy="49321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10.1 </a:t>
            </a:r>
            <a:r>
              <a:rPr lang="en-US" sz="1200" dirty="0">
                <a:solidFill>
                  <a:schemeClr val="tx1"/>
                </a:solidFill>
              </a:rPr>
              <a:t>Setup environment for evaluation</a:t>
            </a:r>
            <a:endParaRPr lang="en-US" sz="1200" b="1" dirty="0">
              <a:solidFill>
                <a:schemeClr val="tx1"/>
              </a:solidFill>
            </a:endParaRP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p:cNvCxnSpPr>
          <p:nvPr/>
        </p:nvCxnSpPr>
        <p:spPr>
          <a:xfrm flipV="1">
            <a:off x="2595712" y="1038782"/>
            <a:ext cx="1314502" cy="96238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527696"/>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dirty="0">
                <a:solidFill>
                  <a:schemeClr val="tx1"/>
                </a:solidFill>
              </a:rPr>
              <a:t>10. </a:t>
            </a:r>
            <a:r>
              <a:rPr lang="en-US" sz="1100" b="1" dirty="0">
                <a:solidFill>
                  <a:schemeClr val="tx1"/>
                </a:solidFill>
              </a:rPr>
              <a:t>Evaluate the accuracy of the entire device classification to assess its performance and accuracy </a:t>
            </a:r>
          </a:p>
          <a:p>
            <a:pPr marL="171450" indent="-171450">
              <a:buFont typeface="Arial" panose="020B0604020202020204" pitchFamily="34" charset="0"/>
              <a:buChar char="•"/>
            </a:pPr>
            <a:r>
              <a:rPr lang="en-US" sz="1100" dirty="0">
                <a:solidFill>
                  <a:schemeClr val="tx1"/>
                </a:solidFill>
              </a:rPr>
              <a:t>Test pipeline with test dataset</a:t>
            </a:r>
          </a:p>
          <a:p>
            <a:pPr marL="171450" indent="-171450">
              <a:buFont typeface="Arial" panose="020B0604020202020204" pitchFamily="34" charset="0"/>
              <a:buChar char="•"/>
            </a:pPr>
            <a:r>
              <a:rPr lang="en-US" sz="1100" dirty="0">
                <a:solidFill>
                  <a:schemeClr val="tx1"/>
                </a:solidFill>
              </a:rPr>
              <a:t>Document performance ( precision, recall)</a:t>
            </a:r>
          </a:p>
          <a:p>
            <a:pPr marL="171450" indent="-171450">
              <a:buFont typeface="Arial" panose="020B0604020202020204" pitchFamily="34" charset="0"/>
              <a:buChar char="•"/>
            </a:pPr>
            <a:r>
              <a:rPr lang="en-US" sz="1100" dirty="0">
                <a:solidFill>
                  <a:schemeClr val="tx1"/>
                </a:solidFill>
              </a:rPr>
              <a:t>Tools</a:t>
            </a:r>
            <a:r>
              <a:rPr lang="en-US" sz="1100" b="1" dirty="0">
                <a:solidFill>
                  <a:schemeClr val="tx1"/>
                </a:solidFill>
              </a:rPr>
              <a:t>:</a:t>
            </a:r>
            <a:r>
              <a:rPr lang="en-US" sz="1100" dirty="0">
                <a:solidFill>
                  <a:schemeClr val="tx1"/>
                </a:solidFill>
              </a:rPr>
              <a:t> Python, </a:t>
            </a:r>
            <a:r>
              <a:rPr lang="en-US" sz="1100" dirty="0" err="1">
                <a:solidFill>
                  <a:schemeClr val="tx1"/>
                </a:solidFill>
              </a:rPr>
              <a:t>Pytorch</a:t>
            </a:r>
            <a:r>
              <a:rPr lang="en-US" sz="1100" dirty="0">
                <a:solidFill>
                  <a:schemeClr val="tx1"/>
                </a:solidFill>
              </a:rPr>
              <a:t>, CF matrix</a:t>
            </a: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693868" y="209902"/>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10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4000830" y="2809102"/>
            <a:ext cx="4297680" cy="75536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10.3</a:t>
            </a:r>
            <a:r>
              <a:rPr lang="en-US" sz="1200" dirty="0">
                <a:solidFill>
                  <a:schemeClr val="tx1"/>
                </a:solidFill>
              </a:rPr>
              <a:t> Document and collect results ( precision/recall/F1)</a:t>
            </a:r>
          </a:p>
          <a:p>
            <a:pPr marL="171450" indent="-171450">
              <a:buFont typeface="Arial" panose="020B0604020202020204" pitchFamily="34" charset="0"/>
              <a:buChar char="•"/>
            </a:pPr>
            <a:r>
              <a:rPr lang="en-US" sz="1200" dirty="0">
                <a:solidFill>
                  <a:schemeClr val="tx1"/>
                </a:solidFill>
              </a:rPr>
              <a:t>Compare with YOLO approach</a:t>
            </a:r>
          </a:p>
          <a:p>
            <a:pPr marL="171450" indent="-171450">
              <a:buFont typeface="Arial" panose="020B0604020202020204" pitchFamily="34" charset="0"/>
              <a:buChar char="•"/>
            </a:pPr>
            <a:r>
              <a:rPr lang="en-US" sz="1200" dirty="0">
                <a:solidFill>
                  <a:schemeClr val="tx1"/>
                </a:solidFill>
              </a:rPr>
              <a:t>Results for H3</a:t>
            </a:r>
          </a:p>
          <a:p>
            <a:endParaRPr lang="en-US" sz="1200" b="1" dirty="0">
              <a:solidFill>
                <a:schemeClr val="tx1"/>
              </a:solidFill>
            </a:endParaRP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50404" y="1988445"/>
            <a:ext cx="1405118" cy="11983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4046138" y="1573917"/>
            <a:ext cx="4297680" cy="739355"/>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10.2 </a:t>
            </a:r>
            <a:r>
              <a:rPr lang="en-US" sz="1200" dirty="0">
                <a:solidFill>
                  <a:schemeClr val="tx1"/>
                </a:solidFill>
              </a:rPr>
              <a:t>Run end-to-end pipeline</a:t>
            </a:r>
          </a:p>
          <a:p>
            <a:pPr marL="171450" indent="-171450">
              <a:buFont typeface="Arial" panose="020B0604020202020204" pitchFamily="34" charset="0"/>
              <a:buChar char="•"/>
            </a:pPr>
            <a:r>
              <a:rPr lang="en-US" sz="1200" dirty="0">
                <a:solidFill>
                  <a:schemeClr val="tx1"/>
                </a:solidFill>
              </a:rPr>
              <a:t>Run the pipeline with custom dataset and images</a:t>
            </a:r>
          </a:p>
          <a:p>
            <a:endParaRPr lang="en-US" sz="1200" dirty="0">
              <a:solidFill>
                <a:schemeClr val="tx1"/>
              </a:solidFill>
            </a:endParaRPr>
          </a:p>
          <a:p>
            <a:endParaRPr lang="en-US" sz="1200" b="1" dirty="0">
              <a:solidFill>
                <a:schemeClr val="tx1"/>
              </a:solidFill>
            </a:endParaRPr>
          </a:p>
        </p:txBody>
      </p:sp>
      <p:cxnSp>
        <p:nvCxnSpPr>
          <p:cNvPr id="9" name="Connector: Elbow 15">
            <a:extLst>
              <a:ext uri="{FF2B5EF4-FFF2-40B4-BE49-F238E27FC236}">
                <a16:creationId xmlns:a16="http://schemas.microsoft.com/office/drawing/2014/main" id="{B48EF347-DF38-64A6-96C7-94F56A1C31E7}"/>
              </a:ext>
            </a:extLst>
          </p:cNvPr>
          <p:cNvCxnSpPr>
            <a:cxnSpLocks/>
          </p:cNvCxnSpPr>
          <p:nvPr/>
        </p:nvCxnSpPr>
        <p:spPr>
          <a:xfrm flipV="1">
            <a:off x="2595712" y="1982576"/>
            <a:ext cx="1450426" cy="2221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46A709F7-68FB-646A-5E74-34AB685AC101}"/>
              </a:ext>
            </a:extLst>
          </p:cNvPr>
          <p:cNvSpPr/>
          <p:nvPr/>
        </p:nvSpPr>
        <p:spPr>
          <a:xfrm>
            <a:off x="7315200" y="3786854"/>
            <a:ext cx="838200" cy="3111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0" i="0" kern="1200" dirty="0">
                <a:solidFill>
                  <a:schemeClr val="dk1"/>
                </a:solidFill>
                <a:effectLst/>
                <a:latin typeface="+mn-lt"/>
                <a:ea typeface="+mn-ea"/>
                <a:cs typeface="+mn-cs"/>
              </a:rPr>
              <a:t>Hypothesis 3</a:t>
            </a:r>
            <a:endParaRPr lang="en-US" sz="900" dirty="0"/>
          </a:p>
        </p:txBody>
      </p:sp>
    </p:spTree>
    <p:extLst>
      <p:ext uri="{BB962C8B-B14F-4D97-AF65-F5344CB8AC3E}">
        <p14:creationId xmlns:p14="http://schemas.microsoft.com/office/powerpoint/2010/main" val="1642310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10214" y="666974"/>
            <a:ext cx="4297680" cy="943790"/>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11.1 Final document results for RQ1</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RQ1: </a:t>
            </a:r>
            <a:r>
              <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Is the proposed classification system capable of accurately classifying the device a wheelchair user points at?</a:t>
            </a:r>
            <a:r>
              <a:rPr lang="en-US" sz="1200" dirty="0">
                <a:solidFill>
                  <a:schemeClr val="tx1"/>
                </a:solidFill>
                <a:effectLst/>
                <a:latin typeface="Arial" panose="020B0604020202020204" pitchFamily="34" charset="0"/>
                <a:cs typeface="Arial" panose="020B0604020202020204" pitchFamily="34" charset="0"/>
              </a:rPr>
              <a:t> </a:t>
            </a:r>
            <a:endParaRPr lang="en-US" sz="1200" b="1" dirty="0">
              <a:solidFill>
                <a:schemeClr val="tx1"/>
              </a:solidFill>
              <a:latin typeface="Arial" panose="020B0604020202020204" pitchFamily="34" charset="0"/>
              <a:cs typeface="Arial" panose="020B0604020202020204" pitchFamily="34" charset="0"/>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138869"/>
            <a:ext cx="1314502" cy="84957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tx1"/>
                </a:solidFill>
              </a:rPr>
              <a:t>11. Final conclusion</a:t>
            </a:r>
          </a:p>
          <a:p>
            <a:pPr marL="171450" indent="-171450">
              <a:buFont typeface="Arial" panose="020B0604020202020204" pitchFamily="34" charset="0"/>
              <a:buChar char="•"/>
            </a:pPr>
            <a:r>
              <a:rPr lang="en-US" sz="1100" dirty="0">
                <a:solidFill>
                  <a:schemeClr val="tx1"/>
                </a:solidFill>
              </a:rPr>
              <a:t>Discuss results of experimentation</a:t>
            </a:r>
          </a:p>
          <a:p>
            <a:pPr marL="171450" indent="-171450">
              <a:buFont typeface="Arial" panose="020B0604020202020204" pitchFamily="34" charset="0"/>
              <a:buChar char="•"/>
            </a:pPr>
            <a:r>
              <a:rPr lang="en-US" sz="1100" dirty="0">
                <a:solidFill>
                  <a:schemeClr val="tx1"/>
                </a:solidFill>
              </a:rPr>
              <a:t>Discuss models and code structure</a:t>
            </a:r>
          </a:p>
          <a:p>
            <a:pPr marL="171450" indent="-171450">
              <a:buFont typeface="Arial" panose="020B0604020202020204" pitchFamily="34" charset="0"/>
              <a:buChar char="•"/>
            </a:pPr>
            <a:r>
              <a:rPr lang="en-US" sz="1100" dirty="0">
                <a:solidFill>
                  <a:schemeClr val="tx1"/>
                </a:solidFill>
              </a:rPr>
              <a:t>Discuss tools used or explored</a:t>
            </a:r>
          </a:p>
          <a:p>
            <a:pPr marL="171450" indent="-171450">
              <a:buFont typeface="Arial" panose="020B0604020202020204" pitchFamily="34" charset="0"/>
              <a:buChar char="•"/>
            </a:pPr>
            <a:endParaRPr lang="en-US" sz="1100" dirty="0">
              <a:solidFill>
                <a:schemeClr val="tx1"/>
              </a:solidFill>
            </a:endParaRP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693868" y="209902"/>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11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3910214" y="2809104"/>
            <a:ext cx="4297680" cy="1227256"/>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rgbClr val="002060"/>
                </a:solidFill>
                <a:latin typeface="Arial" panose="020B0604020202020204" pitchFamily="34" charset="0"/>
                <a:cs typeface="Arial" panose="020B0604020202020204" pitchFamily="34" charset="0"/>
              </a:rPr>
              <a:t>11.3 Final document results for RQ3</a:t>
            </a:r>
          </a:p>
          <a:p>
            <a:pPr marL="171450" indent="-171450">
              <a:buFont typeface="Arial" panose="020B0604020202020204" pitchFamily="34" charset="0"/>
              <a:buChar char="•"/>
            </a:pPr>
            <a:r>
              <a:rPr lang="en-US" sz="1200" dirty="0">
                <a:solidFill>
                  <a:srgbClr val="002060"/>
                </a:solidFill>
                <a:effectLst/>
                <a:latin typeface="Arial" panose="020B0604020202020204" pitchFamily="34" charset="0"/>
                <a:ea typeface="Calibri" panose="020F0502020204030204" pitchFamily="34" charset="0"/>
                <a:cs typeface="Arial" panose="020B0604020202020204" pitchFamily="34" charset="0"/>
              </a:rPr>
              <a:t>Which ML model works best for the second stage of the two-stage classification system for identification of electrical devices, as pointed by wheelchair user?</a:t>
            </a:r>
            <a:r>
              <a:rPr lang="en-US" sz="1200" dirty="0">
                <a:solidFill>
                  <a:srgbClr val="002060"/>
                </a:solidFill>
                <a:effectLst/>
                <a:latin typeface="Arial" panose="020B0604020202020204" pitchFamily="34" charset="0"/>
                <a:cs typeface="Arial" panose="020B0604020202020204" pitchFamily="34" charset="0"/>
              </a:rPr>
              <a:t> </a:t>
            </a:r>
            <a:endParaRPr lang="en-US" sz="1200" b="1" dirty="0">
              <a:solidFill>
                <a:srgbClr val="002060"/>
              </a:solidFill>
              <a:latin typeface="Arial" panose="020B0604020202020204" pitchFamily="34" charset="0"/>
              <a:cs typeface="Arial" panose="020B0604020202020204" pitchFamily="34" charset="0"/>
            </a:endParaRP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50404" y="1988445"/>
            <a:ext cx="1405118" cy="11983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4000830" y="1748853"/>
            <a:ext cx="4252372" cy="943790"/>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rgbClr val="002060"/>
                </a:solidFill>
                <a:latin typeface="Arial" panose="020B0604020202020204" pitchFamily="34" charset="0"/>
                <a:cs typeface="Arial" panose="020B0604020202020204" pitchFamily="34" charset="0"/>
              </a:rPr>
              <a:t>11.2 Final document results for RQ2</a:t>
            </a:r>
          </a:p>
          <a:p>
            <a:pPr marL="171450" indent="-171450">
              <a:buFont typeface="Arial" panose="020B0604020202020204" pitchFamily="34" charset="0"/>
              <a:buChar char="•"/>
            </a:pPr>
            <a:r>
              <a:rPr lang="en-US" sz="1200" dirty="0">
                <a:solidFill>
                  <a:srgbClr val="002060"/>
                </a:solidFill>
                <a:latin typeface="Arial" panose="020B0604020202020204" pitchFamily="34" charset="0"/>
                <a:cs typeface="Arial" panose="020B0604020202020204" pitchFamily="34" charset="0"/>
              </a:rPr>
              <a:t>RQ2: </a:t>
            </a:r>
            <a:r>
              <a:rPr lang="en-US" sz="1200" dirty="0">
                <a:solidFill>
                  <a:srgbClr val="002060"/>
                </a:solidFill>
                <a:effectLst/>
                <a:latin typeface="Arial" panose="020B0604020202020204" pitchFamily="34" charset="0"/>
                <a:ea typeface="Calibri" panose="020F0502020204030204" pitchFamily="34" charset="0"/>
                <a:cs typeface="Arial" panose="020B0604020202020204" pitchFamily="34" charset="0"/>
              </a:rPr>
              <a:t>Can a two-stage classification system be developed to identify the electrical devices a wheelchair user points at, enabling touchless device control and improving accessibility?</a:t>
            </a:r>
            <a:r>
              <a:rPr lang="en-US" sz="1200" dirty="0">
                <a:solidFill>
                  <a:srgbClr val="002060"/>
                </a:solidFill>
                <a:effectLst/>
                <a:latin typeface="Arial" panose="020B0604020202020204" pitchFamily="34" charset="0"/>
                <a:cs typeface="Arial" panose="020B0604020202020204" pitchFamily="34" charset="0"/>
              </a:rPr>
              <a:t> </a:t>
            </a:r>
            <a:endParaRPr lang="en-US" sz="1200" b="1" dirty="0">
              <a:solidFill>
                <a:srgbClr val="002060"/>
              </a:solidFill>
              <a:latin typeface="Arial" panose="020B0604020202020204" pitchFamily="34" charset="0"/>
              <a:cs typeface="Arial" panose="020B0604020202020204" pitchFamily="34" charset="0"/>
            </a:endParaRPr>
          </a:p>
        </p:txBody>
      </p:sp>
      <p:cxnSp>
        <p:nvCxnSpPr>
          <p:cNvPr id="9" name="Connector: Elbow 15">
            <a:extLst>
              <a:ext uri="{FF2B5EF4-FFF2-40B4-BE49-F238E27FC236}">
                <a16:creationId xmlns:a16="http://schemas.microsoft.com/office/drawing/2014/main" id="{B48EF347-DF38-64A6-96C7-94F56A1C31E7}"/>
              </a:ext>
            </a:extLst>
          </p:cNvPr>
          <p:cNvCxnSpPr>
            <a:cxnSpLocks/>
            <a:endCxn id="7" idx="1"/>
          </p:cNvCxnSpPr>
          <p:nvPr/>
        </p:nvCxnSpPr>
        <p:spPr>
          <a:xfrm>
            <a:off x="3252963" y="2020729"/>
            <a:ext cx="747867" cy="200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Rectangle 1">
            <a:extLst>
              <a:ext uri="{FF2B5EF4-FFF2-40B4-BE49-F238E27FC236}">
                <a16:creationId xmlns:a16="http://schemas.microsoft.com/office/drawing/2014/main" id="{BE909185-BF58-ECA6-6658-24B4F2A2053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rPr>
              <a:t>Does tracking gaze direction enhance the accuracy of pointing direction predictions in the first stage of the two-stage classification system?</a:t>
            </a:r>
            <a:r>
              <a:rPr kumimoji="0" lang="en-US" altLang="en-US" sz="7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7977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5498592"/>
          </a:xfrm>
          <a:solidFill>
            <a:srgbClr val="00B050"/>
          </a:solidFill>
          <a:ln>
            <a:solidFill>
              <a:schemeClr val="bg1"/>
            </a:solidFill>
          </a:ln>
        </p:spPr>
        <p:style>
          <a:lnRef idx="1">
            <a:schemeClr val="accent2"/>
          </a:lnRef>
          <a:fillRef idx="3">
            <a:schemeClr val="accent2"/>
          </a:fillRef>
          <a:effectRef idx="2">
            <a:schemeClr val="accent2"/>
          </a:effectRef>
          <a:fontRef idx="minor">
            <a:schemeClr val="lt1"/>
          </a:fontRef>
        </p:style>
        <p:txBody>
          <a:bodyPr/>
          <a:lstStyle/>
          <a:p>
            <a:br>
              <a:rPr lang="en-US" sz="6600" dirty="0">
                <a:solidFill>
                  <a:schemeClr val="bg1"/>
                </a:solidFill>
              </a:rPr>
            </a:br>
            <a:r>
              <a:rPr lang="en-US" sz="6600" dirty="0">
                <a:solidFill>
                  <a:schemeClr val="bg1"/>
                </a:solidFill>
              </a:rPr>
              <a:t>   Appendix</a:t>
            </a:r>
          </a:p>
        </p:txBody>
      </p:sp>
    </p:spTree>
    <p:extLst>
      <p:ext uri="{BB962C8B-B14F-4D97-AF65-F5344CB8AC3E}">
        <p14:creationId xmlns:p14="http://schemas.microsoft.com/office/powerpoint/2010/main" val="2422766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AAC908-C1C5-F90C-0BE2-A0CC4A4F97BE}"/>
              </a:ext>
            </a:extLst>
          </p:cNvPr>
          <p:cNvSpPr>
            <a:spLocks noGrp="1"/>
          </p:cNvSpPr>
          <p:nvPr>
            <p:ph type="title"/>
          </p:nvPr>
        </p:nvSpPr>
        <p:spPr>
          <a:xfrm>
            <a:off x="688490" y="366959"/>
            <a:ext cx="7756263" cy="491344"/>
          </a:xfrm>
        </p:spPr>
        <p:txBody>
          <a:bodyPr/>
          <a:lstStyle/>
          <a:p>
            <a:r>
              <a:rPr lang="en-US" sz="2400" dirty="0"/>
              <a:t>Architecture for Device Classification System</a:t>
            </a:r>
          </a:p>
        </p:txBody>
      </p:sp>
      <p:sp>
        <p:nvSpPr>
          <p:cNvPr id="2" name="TextBox 1">
            <a:extLst>
              <a:ext uri="{FF2B5EF4-FFF2-40B4-BE49-F238E27FC236}">
                <a16:creationId xmlns:a16="http://schemas.microsoft.com/office/drawing/2014/main" id="{3C3B609C-1E14-3D05-6C07-36D1E04469D9}"/>
              </a:ext>
            </a:extLst>
          </p:cNvPr>
          <p:cNvSpPr txBox="1"/>
          <p:nvPr/>
        </p:nvSpPr>
        <p:spPr>
          <a:xfrm>
            <a:off x="0" y="4602200"/>
            <a:ext cx="9193029" cy="923330"/>
          </a:xfrm>
          <a:prstGeom prst="rect">
            <a:avLst/>
          </a:prstGeom>
          <a:noFill/>
        </p:spPr>
        <p:txBody>
          <a:bodyPr wrap="none" rtlCol="0">
            <a:spAutoFit/>
          </a:bodyPr>
          <a:lstStyle/>
          <a:p>
            <a:r>
              <a:rPr lang="en-US" sz="1800" b="1" dirty="0">
                <a:solidFill>
                  <a:schemeClr val="tx1"/>
                </a:solidFill>
              </a:rPr>
              <a:t>Key takeaways</a:t>
            </a:r>
            <a:r>
              <a:rPr lang="en-US" sz="1800" dirty="0">
                <a:solidFill>
                  <a:schemeClr val="tx1"/>
                </a:solidFill>
              </a:rPr>
              <a:t>:</a:t>
            </a:r>
            <a:endParaRPr lang="en-US" dirty="0"/>
          </a:p>
          <a:p>
            <a:pPr marL="285750" indent="-285750">
              <a:buFont typeface="Arial" panose="020B0604020202020204" pitchFamily="34" charset="0"/>
              <a:buChar char="•"/>
            </a:pPr>
            <a:r>
              <a:rPr lang="en-US" dirty="0"/>
              <a:t>This design is two-stage classification system using transformer technology</a:t>
            </a:r>
          </a:p>
          <a:p>
            <a:pPr marL="285750" indent="-285750">
              <a:buFont typeface="Arial" panose="020B0604020202020204" pitchFamily="34" charset="0"/>
              <a:buChar char="•"/>
            </a:pPr>
            <a:r>
              <a:rPr lang="en-US" dirty="0"/>
              <a:t>In 2</a:t>
            </a:r>
            <a:r>
              <a:rPr lang="en-US" baseline="30000" dirty="0"/>
              <a:t>nd</a:t>
            </a:r>
            <a:r>
              <a:rPr lang="en-US" dirty="0"/>
              <a:t> stage, Yolo extracts image features and combines them with pointing vector embedding</a:t>
            </a:r>
          </a:p>
        </p:txBody>
      </p:sp>
      <p:pic>
        <p:nvPicPr>
          <p:cNvPr id="5" name="Picture 4" descr="A diagram of a transformer&#10;&#10;Description automatically generated">
            <a:extLst>
              <a:ext uri="{FF2B5EF4-FFF2-40B4-BE49-F238E27FC236}">
                <a16:creationId xmlns:a16="http://schemas.microsoft.com/office/drawing/2014/main" id="{CFFBFB75-9DD1-9AB7-1035-0CFDBF7F7B8C}"/>
              </a:ext>
            </a:extLst>
          </p:cNvPr>
          <p:cNvPicPr>
            <a:picLocks noChangeAspect="1"/>
          </p:cNvPicPr>
          <p:nvPr/>
        </p:nvPicPr>
        <p:blipFill>
          <a:blip r:embed="rId2"/>
          <a:stretch>
            <a:fillRect/>
          </a:stretch>
        </p:blipFill>
        <p:spPr>
          <a:xfrm>
            <a:off x="672353" y="1071446"/>
            <a:ext cx="7772400" cy="3530754"/>
          </a:xfrm>
          <a:prstGeom prst="rect">
            <a:avLst/>
          </a:prstGeom>
        </p:spPr>
      </p:pic>
    </p:spTree>
    <p:extLst>
      <p:ext uri="{BB962C8B-B14F-4D97-AF65-F5344CB8AC3E}">
        <p14:creationId xmlns:p14="http://schemas.microsoft.com/office/powerpoint/2010/main" val="30595931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ED514-A826-D89B-35C8-3DBBA592740F}"/>
              </a:ext>
            </a:extLst>
          </p:cNvPr>
          <p:cNvSpPr>
            <a:spLocks noGrp="1"/>
          </p:cNvSpPr>
          <p:nvPr>
            <p:ph type="title"/>
          </p:nvPr>
        </p:nvSpPr>
        <p:spPr/>
        <p:txBody>
          <a:bodyPr/>
          <a:lstStyle/>
          <a:p>
            <a:r>
              <a:rPr lang="en-US" dirty="0"/>
              <a:t>DeePoint experiment example</a:t>
            </a:r>
          </a:p>
        </p:txBody>
      </p:sp>
      <p:pic>
        <p:nvPicPr>
          <p:cNvPr id="5" name="Picture 4" descr="A person standing in a room&#10;&#10;Description automatically generated">
            <a:extLst>
              <a:ext uri="{FF2B5EF4-FFF2-40B4-BE49-F238E27FC236}">
                <a16:creationId xmlns:a16="http://schemas.microsoft.com/office/drawing/2014/main" id="{FB00F16D-549E-AC1B-EA88-B4E46FD95EC4}"/>
              </a:ext>
            </a:extLst>
          </p:cNvPr>
          <p:cNvPicPr>
            <a:picLocks noChangeAspect="1"/>
          </p:cNvPicPr>
          <p:nvPr/>
        </p:nvPicPr>
        <p:blipFill>
          <a:blip r:embed="rId2"/>
          <a:stretch>
            <a:fillRect/>
          </a:stretch>
        </p:blipFill>
        <p:spPr>
          <a:xfrm>
            <a:off x="456120" y="1476982"/>
            <a:ext cx="5229390" cy="3542490"/>
          </a:xfrm>
          <a:prstGeom prst="rect">
            <a:avLst/>
          </a:prstGeom>
        </p:spPr>
      </p:pic>
      <p:sp>
        <p:nvSpPr>
          <p:cNvPr id="6" name="TextBox 5">
            <a:extLst>
              <a:ext uri="{FF2B5EF4-FFF2-40B4-BE49-F238E27FC236}">
                <a16:creationId xmlns:a16="http://schemas.microsoft.com/office/drawing/2014/main" id="{EC0EC855-6D63-3A07-1ACD-BCF90148C8E9}"/>
              </a:ext>
            </a:extLst>
          </p:cNvPr>
          <p:cNvSpPr txBox="1"/>
          <p:nvPr/>
        </p:nvSpPr>
        <p:spPr>
          <a:xfrm>
            <a:off x="5732834" y="1900136"/>
            <a:ext cx="3022060" cy="1754326"/>
          </a:xfrm>
          <a:prstGeom prst="rect">
            <a:avLst/>
          </a:prstGeom>
          <a:noFill/>
        </p:spPr>
        <p:txBody>
          <a:bodyPr wrap="square" rtlCol="0">
            <a:spAutoFit/>
          </a:bodyPr>
          <a:lstStyle/>
          <a:p>
            <a:r>
              <a:rPr lang="en-US" dirty="0"/>
              <a:t>Takeaways:</a:t>
            </a:r>
          </a:p>
          <a:p>
            <a:pPr marL="285750" indent="-285750">
              <a:buFont typeface="Arial" panose="020B0604020202020204" pitchFamily="34" charset="0"/>
              <a:buChar char="•"/>
            </a:pPr>
            <a:r>
              <a:rPr lang="en-US" dirty="0"/>
              <a:t>Multiple scenes</a:t>
            </a:r>
          </a:p>
          <a:p>
            <a:pPr marL="285750" indent="-285750">
              <a:buFont typeface="Arial" panose="020B0604020202020204" pitchFamily="34" charset="0"/>
              <a:buChar char="•"/>
            </a:pPr>
            <a:r>
              <a:rPr lang="en-US" dirty="0"/>
              <a:t>Markers for pointing direction</a:t>
            </a:r>
          </a:p>
          <a:p>
            <a:pPr marL="285750" indent="-285750">
              <a:buFont typeface="Arial" panose="020B0604020202020204" pitchFamily="34" charset="0"/>
              <a:buChar char="•"/>
            </a:pPr>
            <a:r>
              <a:rPr lang="en-US" dirty="0"/>
              <a:t>Regular camera</a:t>
            </a:r>
          </a:p>
          <a:p>
            <a:pPr marL="285750" indent="-285750">
              <a:buFont typeface="Arial" panose="020B0604020202020204" pitchFamily="34" charset="0"/>
              <a:buChar char="•"/>
            </a:pPr>
            <a:r>
              <a:rPr lang="en-US" dirty="0"/>
              <a:t>Long distance pointing</a:t>
            </a:r>
          </a:p>
        </p:txBody>
      </p:sp>
    </p:spTree>
    <p:extLst>
      <p:ext uri="{BB962C8B-B14F-4D97-AF65-F5344CB8AC3E}">
        <p14:creationId xmlns:p14="http://schemas.microsoft.com/office/powerpoint/2010/main" val="1840019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9A8674-7D73-5477-9F1F-D097C404ED56}"/>
              </a:ext>
            </a:extLst>
          </p:cNvPr>
          <p:cNvSpPr>
            <a:spLocks noGrp="1"/>
          </p:cNvSpPr>
          <p:nvPr>
            <p:ph type="title"/>
          </p:nvPr>
        </p:nvSpPr>
        <p:spPr/>
        <p:txBody>
          <a:bodyPr/>
          <a:lstStyle/>
          <a:p>
            <a:r>
              <a:rPr lang="en-US" sz="2000" dirty="0"/>
              <a:t>Similar paper – 2020 ICMI (U. of Saarland, BMW, DFKI) </a:t>
            </a:r>
            <a:br>
              <a:rPr lang="en-US" sz="2000" dirty="0"/>
            </a:br>
            <a:r>
              <a:rPr lang="en-US" sz="1400" dirty="0"/>
              <a:t>Title: You Have a Point There: Object Selection Inside an Automobile Using Gaze, Head Pose and Finger Pointing</a:t>
            </a:r>
            <a:endParaRPr lang="en-US" sz="1200" dirty="0"/>
          </a:p>
        </p:txBody>
      </p:sp>
      <p:pic>
        <p:nvPicPr>
          <p:cNvPr id="6" name="Picture 5" descr="A hand touching a car dashboard&#10;&#10;Description automatically generated">
            <a:extLst>
              <a:ext uri="{FF2B5EF4-FFF2-40B4-BE49-F238E27FC236}">
                <a16:creationId xmlns:a16="http://schemas.microsoft.com/office/drawing/2014/main" id="{A4D988FE-444D-A9B6-7979-6FB22C4C09F3}"/>
              </a:ext>
            </a:extLst>
          </p:cNvPr>
          <p:cNvPicPr>
            <a:picLocks noChangeAspect="1"/>
          </p:cNvPicPr>
          <p:nvPr/>
        </p:nvPicPr>
        <p:blipFill>
          <a:blip r:embed="rId3"/>
          <a:stretch>
            <a:fillRect/>
          </a:stretch>
        </p:blipFill>
        <p:spPr>
          <a:xfrm>
            <a:off x="1" y="1491574"/>
            <a:ext cx="5112904" cy="3545185"/>
          </a:xfrm>
          <a:prstGeom prst="rect">
            <a:avLst/>
          </a:prstGeom>
        </p:spPr>
      </p:pic>
      <p:sp>
        <p:nvSpPr>
          <p:cNvPr id="8" name="TextBox 7">
            <a:extLst>
              <a:ext uri="{FF2B5EF4-FFF2-40B4-BE49-F238E27FC236}">
                <a16:creationId xmlns:a16="http://schemas.microsoft.com/office/drawing/2014/main" id="{3CE7E9A5-8F26-10BC-8B44-5995FC5A522A}"/>
              </a:ext>
            </a:extLst>
          </p:cNvPr>
          <p:cNvSpPr txBox="1"/>
          <p:nvPr/>
        </p:nvSpPr>
        <p:spPr>
          <a:xfrm>
            <a:off x="5247060" y="2020867"/>
            <a:ext cx="3958309" cy="2739211"/>
          </a:xfrm>
          <a:prstGeom prst="rect">
            <a:avLst/>
          </a:prstGeom>
          <a:noFill/>
        </p:spPr>
        <p:txBody>
          <a:bodyPr wrap="square" rtlCol="0">
            <a:spAutoFit/>
          </a:bodyPr>
          <a:lstStyle/>
          <a:p>
            <a:r>
              <a:rPr lang="en-US" sz="1400" dirty="0"/>
              <a:t>Key takeaways:</a:t>
            </a:r>
          </a:p>
          <a:p>
            <a:pPr marL="285750" indent="-285750">
              <a:buFont typeface="Arial" panose="020B0604020202020204" pitchFamily="34" charset="0"/>
              <a:buChar char="•"/>
            </a:pPr>
            <a:r>
              <a:rPr lang="en-US" sz="1400" dirty="0"/>
              <a:t>Very similar paper (concept, goals…)</a:t>
            </a:r>
          </a:p>
          <a:p>
            <a:pPr marL="285750" indent="-285750">
              <a:buFont typeface="Arial" panose="020B0604020202020204" pitchFamily="34" charset="0"/>
              <a:buChar char="•"/>
            </a:pPr>
            <a:r>
              <a:rPr lang="en-US" sz="1400" dirty="0"/>
              <a:t>Differences ( vs my praxis): </a:t>
            </a:r>
          </a:p>
          <a:p>
            <a:pPr marL="742950" lvl="1" indent="-285750">
              <a:buFont typeface="Arial" panose="020B0604020202020204" pitchFamily="34" charset="0"/>
              <a:buChar char="•"/>
            </a:pPr>
            <a:r>
              <a:rPr lang="en-US" sz="1400" dirty="0"/>
              <a:t>Applied to cars</a:t>
            </a:r>
          </a:p>
          <a:p>
            <a:pPr marL="742950" lvl="1" indent="-285750">
              <a:buFont typeface="Arial" panose="020B0604020202020204" pitchFamily="34" charset="0"/>
              <a:buChar char="•"/>
            </a:pPr>
            <a:r>
              <a:rPr lang="en-US" sz="1400" dirty="0"/>
              <a:t>Use pointing, gaze (eyes), head pose as inputs</a:t>
            </a:r>
          </a:p>
          <a:p>
            <a:pPr marL="742950" lvl="1" indent="-285750">
              <a:buFont typeface="Arial" panose="020B0604020202020204" pitchFamily="34" charset="0"/>
              <a:buChar char="•"/>
            </a:pPr>
            <a:r>
              <a:rPr lang="en-US" sz="1400" dirty="0"/>
              <a:t>More hardware solutions (expensive)</a:t>
            </a:r>
          </a:p>
          <a:p>
            <a:pPr marL="742950" lvl="1" indent="-285750">
              <a:buFont typeface="Arial" panose="020B0604020202020204" pitchFamily="34" charset="0"/>
              <a:buChar char="•"/>
            </a:pPr>
            <a:r>
              <a:rPr lang="en-US" sz="1400" dirty="0"/>
              <a:t>Adopt CNN model</a:t>
            </a:r>
          </a:p>
          <a:p>
            <a:pPr marL="285750" indent="-285750">
              <a:buFont typeface="Arial" panose="020B0604020202020204" pitchFamily="34" charset="0"/>
              <a:buChar char="•"/>
            </a:pPr>
            <a:r>
              <a:rPr lang="en-US" sz="1400" i="1" dirty="0"/>
              <a:t>The gesture camera system detects a finger-pointing gesture and calculates the vector from the tip of the finger to the base of the finger.</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381637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175DE-8719-E7AC-68AD-E259AC00D0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B6FDEF-8DC9-BBF0-3FCF-72E86F4463EC}"/>
              </a:ext>
            </a:extLst>
          </p:cNvPr>
          <p:cNvSpPr>
            <a:spLocks noGrp="1"/>
          </p:cNvSpPr>
          <p:nvPr>
            <p:ph type="title"/>
          </p:nvPr>
        </p:nvSpPr>
        <p:spPr/>
        <p:txBody>
          <a:bodyPr/>
          <a:lstStyle/>
          <a:p>
            <a:r>
              <a:rPr lang="en-US" sz="2000" dirty="0"/>
              <a:t>Similar paper – 2020 ICMI (U. of Saarland, BMW, DFKI) </a:t>
            </a:r>
            <a:br>
              <a:rPr lang="en-US" sz="2000" dirty="0"/>
            </a:br>
            <a:r>
              <a:rPr lang="en-US" sz="1400" dirty="0"/>
              <a:t>Title: You Have a Point There: Object Selection Inside an Automobile Using Gaze, Head Pose and Finger Pointing (Cont.)</a:t>
            </a:r>
            <a:endParaRPr lang="en-US" sz="1200" dirty="0"/>
          </a:p>
        </p:txBody>
      </p:sp>
      <p:pic>
        <p:nvPicPr>
          <p:cNvPr id="7" name="Picture 6" descr="A silhouette of a person pointing at something&#10;&#10;Description automatically generated">
            <a:extLst>
              <a:ext uri="{FF2B5EF4-FFF2-40B4-BE49-F238E27FC236}">
                <a16:creationId xmlns:a16="http://schemas.microsoft.com/office/drawing/2014/main" id="{1E5D8FB9-4AF4-3639-969E-34E88A874377}"/>
              </a:ext>
            </a:extLst>
          </p:cNvPr>
          <p:cNvPicPr>
            <a:picLocks noChangeAspect="1"/>
          </p:cNvPicPr>
          <p:nvPr/>
        </p:nvPicPr>
        <p:blipFill>
          <a:blip r:embed="rId3"/>
          <a:stretch>
            <a:fillRect/>
          </a:stretch>
        </p:blipFill>
        <p:spPr>
          <a:xfrm>
            <a:off x="4514740" y="1960586"/>
            <a:ext cx="3188104" cy="1609090"/>
          </a:xfrm>
          <a:prstGeom prst="rect">
            <a:avLst/>
          </a:prstGeom>
        </p:spPr>
      </p:pic>
      <p:pic>
        <p:nvPicPr>
          <p:cNvPr id="4" name="Picture 3" descr="A graph of different sizes and colors&#10;&#10;Description automatically generated">
            <a:extLst>
              <a:ext uri="{FF2B5EF4-FFF2-40B4-BE49-F238E27FC236}">
                <a16:creationId xmlns:a16="http://schemas.microsoft.com/office/drawing/2014/main" id="{2307F4E5-21E4-9BE2-07A5-215620CBBF42}"/>
              </a:ext>
            </a:extLst>
          </p:cNvPr>
          <p:cNvPicPr>
            <a:picLocks noChangeAspect="1"/>
          </p:cNvPicPr>
          <p:nvPr/>
        </p:nvPicPr>
        <p:blipFill>
          <a:blip r:embed="rId4"/>
          <a:stretch>
            <a:fillRect/>
          </a:stretch>
        </p:blipFill>
        <p:spPr>
          <a:xfrm>
            <a:off x="794431" y="1438772"/>
            <a:ext cx="3142027" cy="2520623"/>
          </a:xfrm>
          <a:prstGeom prst="rect">
            <a:avLst/>
          </a:prstGeom>
        </p:spPr>
      </p:pic>
      <p:sp>
        <p:nvSpPr>
          <p:cNvPr id="8" name="TextBox 7">
            <a:extLst>
              <a:ext uri="{FF2B5EF4-FFF2-40B4-BE49-F238E27FC236}">
                <a16:creationId xmlns:a16="http://schemas.microsoft.com/office/drawing/2014/main" id="{6A978A13-5AE0-9CF6-E59D-3F08D67513FA}"/>
              </a:ext>
            </a:extLst>
          </p:cNvPr>
          <p:cNvSpPr txBox="1"/>
          <p:nvPr/>
        </p:nvSpPr>
        <p:spPr>
          <a:xfrm>
            <a:off x="1342416" y="4383752"/>
            <a:ext cx="4855517" cy="923330"/>
          </a:xfrm>
          <a:prstGeom prst="rect">
            <a:avLst/>
          </a:prstGeom>
          <a:noFill/>
        </p:spPr>
        <p:txBody>
          <a:bodyPr wrap="square" rtlCol="0">
            <a:spAutoFit/>
          </a:bodyPr>
          <a:lstStyle/>
          <a:p>
            <a:r>
              <a:rPr lang="en-US" dirty="0"/>
              <a:t>Key takeaways:</a:t>
            </a:r>
          </a:p>
          <a:p>
            <a:pPr marL="285750" indent="-285750">
              <a:buFont typeface="Arial" panose="020B0604020202020204" pitchFamily="34" charset="0"/>
              <a:buChar char="•"/>
            </a:pPr>
            <a:r>
              <a:rPr lang="en-US" dirty="0">
                <a:solidFill>
                  <a:srgbClr val="FF0000"/>
                </a:solidFill>
              </a:rPr>
              <a:t>~5%</a:t>
            </a:r>
            <a:r>
              <a:rPr lang="en-US" dirty="0"/>
              <a:t> improvement when adding gaze direction.</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774038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B49AE9-777E-231E-F18B-19B226B9E8AA}"/>
              </a:ext>
            </a:extLst>
          </p:cNvPr>
          <p:cNvSpPr>
            <a:spLocks noGrp="1"/>
          </p:cNvSpPr>
          <p:nvPr>
            <p:ph type="title"/>
          </p:nvPr>
        </p:nvSpPr>
        <p:spPr/>
        <p:txBody>
          <a:bodyPr/>
          <a:lstStyle/>
          <a:p>
            <a:r>
              <a:rPr lang="en-US" dirty="0"/>
              <a:t>Future Applications using </a:t>
            </a:r>
            <a:r>
              <a:rPr lang="en-US"/>
              <a:t>pointing gesture</a:t>
            </a:r>
            <a:endParaRPr lang="en-US" dirty="0"/>
          </a:p>
        </p:txBody>
      </p:sp>
      <p:pic>
        <p:nvPicPr>
          <p:cNvPr id="17" name="Picture 16" descr="A person in a wheelchair pushing an elevator&#10;&#10;Description automatically generated">
            <a:extLst>
              <a:ext uri="{FF2B5EF4-FFF2-40B4-BE49-F238E27FC236}">
                <a16:creationId xmlns:a16="http://schemas.microsoft.com/office/drawing/2014/main" id="{9542011F-FCFF-061B-A994-B43167FC2908}"/>
              </a:ext>
            </a:extLst>
          </p:cNvPr>
          <p:cNvPicPr>
            <a:picLocks noChangeAspect="1"/>
          </p:cNvPicPr>
          <p:nvPr/>
        </p:nvPicPr>
        <p:blipFill>
          <a:blip r:embed="rId2"/>
          <a:stretch>
            <a:fillRect/>
          </a:stretch>
        </p:blipFill>
        <p:spPr>
          <a:xfrm>
            <a:off x="833005" y="2240242"/>
            <a:ext cx="1656195" cy="1560011"/>
          </a:xfrm>
          <a:prstGeom prst="rect">
            <a:avLst/>
          </a:prstGeom>
        </p:spPr>
      </p:pic>
      <p:pic>
        <p:nvPicPr>
          <p:cNvPr id="18" name="Picture 17" descr="A yellow button on a pole&#10;&#10;Description automatically generated">
            <a:extLst>
              <a:ext uri="{FF2B5EF4-FFF2-40B4-BE49-F238E27FC236}">
                <a16:creationId xmlns:a16="http://schemas.microsoft.com/office/drawing/2014/main" id="{3B1B24D5-4D61-EF4C-0D87-432287C734DC}"/>
              </a:ext>
            </a:extLst>
          </p:cNvPr>
          <p:cNvPicPr>
            <a:picLocks noChangeAspect="1"/>
          </p:cNvPicPr>
          <p:nvPr/>
        </p:nvPicPr>
        <p:blipFill>
          <a:blip r:embed="rId3"/>
          <a:stretch>
            <a:fillRect/>
          </a:stretch>
        </p:blipFill>
        <p:spPr>
          <a:xfrm>
            <a:off x="2695169" y="2266332"/>
            <a:ext cx="1876831" cy="1529105"/>
          </a:xfrm>
          <a:prstGeom prst="rect">
            <a:avLst/>
          </a:prstGeom>
        </p:spPr>
      </p:pic>
      <p:pic>
        <p:nvPicPr>
          <p:cNvPr id="19" name="Picture 18" descr="A car parked at a parking meter&#10;&#10;Description automatically generated">
            <a:extLst>
              <a:ext uri="{FF2B5EF4-FFF2-40B4-BE49-F238E27FC236}">
                <a16:creationId xmlns:a16="http://schemas.microsoft.com/office/drawing/2014/main" id="{56BED39E-4DD0-CBA8-1041-5EFD5D810D0A}"/>
              </a:ext>
            </a:extLst>
          </p:cNvPr>
          <p:cNvPicPr>
            <a:picLocks noChangeAspect="1"/>
          </p:cNvPicPr>
          <p:nvPr/>
        </p:nvPicPr>
        <p:blipFill>
          <a:blip r:embed="rId4"/>
          <a:stretch>
            <a:fillRect/>
          </a:stretch>
        </p:blipFill>
        <p:spPr>
          <a:xfrm>
            <a:off x="4652703" y="2206518"/>
            <a:ext cx="2147651" cy="1710546"/>
          </a:xfrm>
          <a:prstGeom prst="rect">
            <a:avLst/>
          </a:prstGeom>
        </p:spPr>
      </p:pic>
      <p:sp>
        <p:nvSpPr>
          <p:cNvPr id="2" name="TextBox 1">
            <a:extLst>
              <a:ext uri="{FF2B5EF4-FFF2-40B4-BE49-F238E27FC236}">
                <a16:creationId xmlns:a16="http://schemas.microsoft.com/office/drawing/2014/main" id="{2F32EC66-492B-ACA0-364F-456637F4FF30}"/>
              </a:ext>
            </a:extLst>
          </p:cNvPr>
          <p:cNvSpPr txBox="1"/>
          <p:nvPr/>
        </p:nvSpPr>
        <p:spPr>
          <a:xfrm>
            <a:off x="688490" y="4370938"/>
            <a:ext cx="4762201" cy="646331"/>
          </a:xfrm>
          <a:prstGeom prst="rect">
            <a:avLst/>
          </a:prstGeom>
          <a:noFill/>
        </p:spPr>
        <p:txBody>
          <a:bodyPr wrap="none" rtlCol="0">
            <a:spAutoFit/>
          </a:bodyPr>
          <a:lstStyle/>
          <a:p>
            <a:r>
              <a:rPr lang="en-US" dirty="0"/>
              <a:t>Takeaways: Pointing technology can be applied </a:t>
            </a:r>
          </a:p>
          <a:p>
            <a:r>
              <a:rPr lang="en-US" dirty="0"/>
              <a:t>   to many different applications as shown above.</a:t>
            </a:r>
          </a:p>
        </p:txBody>
      </p:sp>
    </p:spTree>
    <p:extLst>
      <p:ext uri="{BB962C8B-B14F-4D97-AF65-F5344CB8AC3E}">
        <p14:creationId xmlns:p14="http://schemas.microsoft.com/office/powerpoint/2010/main" val="3895710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703D1A-12A9-BE1F-1893-F8489B97B374}"/>
              </a:ext>
            </a:extLst>
          </p:cNvPr>
          <p:cNvSpPr>
            <a:spLocks noGrp="1"/>
          </p:cNvSpPr>
          <p:nvPr>
            <p:ph type="title"/>
          </p:nvPr>
        </p:nvSpPr>
        <p:spPr/>
        <p:txBody>
          <a:bodyPr/>
          <a:lstStyle/>
          <a:p>
            <a:r>
              <a:rPr lang="en-US" sz="2800" dirty="0"/>
              <a:t>AWS Infrastructure</a:t>
            </a:r>
          </a:p>
        </p:txBody>
      </p:sp>
      <p:pic>
        <p:nvPicPr>
          <p:cNvPr id="5" name="Picture 4" descr="A diagram of a computer&#10;&#10;Description automatically generated">
            <a:extLst>
              <a:ext uri="{FF2B5EF4-FFF2-40B4-BE49-F238E27FC236}">
                <a16:creationId xmlns:a16="http://schemas.microsoft.com/office/drawing/2014/main" id="{8AFDBC61-BEF1-7A5F-64C0-968131F7B2DF}"/>
              </a:ext>
            </a:extLst>
          </p:cNvPr>
          <p:cNvPicPr>
            <a:picLocks noChangeAspect="1"/>
          </p:cNvPicPr>
          <p:nvPr/>
        </p:nvPicPr>
        <p:blipFill>
          <a:blip r:embed="rId2"/>
          <a:stretch>
            <a:fillRect/>
          </a:stretch>
        </p:blipFill>
        <p:spPr>
          <a:xfrm>
            <a:off x="2016958" y="1311566"/>
            <a:ext cx="4522256" cy="3512370"/>
          </a:xfrm>
          <a:prstGeom prst="rect">
            <a:avLst/>
          </a:prstGeom>
        </p:spPr>
      </p:pic>
      <p:sp>
        <p:nvSpPr>
          <p:cNvPr id="6" name="TextBox 5">
            <a:extLst>
              <a:ext uri="{FF2B5EF4-FFF2-40B4-BE49-F238E27FC236}">
                <a16:creationId xmlns:a16="http://schemas.microsoft.com/office/drawing/2014/main" id="{F227416F-84C7-9A9E-9CE9-F1F290FEB2BD}"/>
              </a:ext>
            </a:extLst>
          </p:cNvPr>
          <p:cNvSpPr txBox="1"/>
          <p:nvPr/>
        </p:nvSpPr>
        <p:spPr>
          <a:xfrm>
            <a:off x="546975" y="4844523"/>
            <a:ext cx="4834465" cy="369332"/>
          </a:xfrm>
          <a:prstGeom prst="rect">
            <a:avLst/>
          </a:prstGeom>
          <a:noFill/>
        </p:spPr>
        <p:txBody>
          <a:bodyPr wrap="none" rtlCol="0">
            <a:spAutoFit/>
          </a:bodyPr>
          <a:lstStyle/>
          <a:p>
            <a:r>
              <a:rPr lang="en-US" dirty="0"/>
              <a:t>Takeaways: Set up AWS cloud env for auto </a:t>
            </a:r>
            <a:r>
              <a:rPr lang="en-US" dirty="0" err="1"/>
              <a:t>MLOps</a:t>
            </a:r>
            <a:endParaRPr lang="en-US" dirty="0"/>
          </a:p>
        </p:txBody>
      </p:sp>
    </p:spTree>
    <p:extLst>
      <p:ext uri="{BB962C8B-B14F-4D97-AF65-F5344CB8AC3E}">
        <p14:creationId xmlns:p14="http://schemas.microsoft.com/office/powerpoint/2010/main" val="1614079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11468224"/>
              </p:ext>
            </p:extLst>
          </p:nvPr>
        </p:nvGraphicFramePr>
        <p:xfrm>
          <a:off x="312983" y="668923"/>
          <a:ext cx="8212072" cy="4774519"/>
        </p:xfrm>
        <a:graphic>
          <a:graphicData uri="http://schemas.openxmlformats.org/drawingml/2006/table">
            <a:tbl>
              <a:tblPr firstRow="1" bandRow="1">
                <a:tableStyleId>{5C22544A-7EE6-4342-B048-85BDC9FD1C3A}</a:tableStyleId>
              </a:tblPr>
              <a:tblGrid>
                <a:gridCol w="1511688">
                  <a:extLst>
                    <a:ext uri="{9D8B030D-6E8A-4147-A177-3AD203B41FA5}">
                      <a16:colId xmlns:a16="http://schemas.microsoft.com/office/drawing/2014/main" val="20000"/>
                    </a:ext>
                  </a:extLst>
                </a:gridCol>
                <a:gridCol w="5676720">
                  <a:extLst>
                    <a:ext uri="{9D8B030D-6E8A-4147-A177-3AD203B41FA5}">
                      <a16:colId xmlns:a16="http://schemas.microsoft.com/office/drawing/2014/main" val="20001"/>
                    </a:ext>
                  </a:extLst>
                </a:gridCol>
                <a:gridCol w="1023664">
                  <a:extLst>
                    <a:ext uri="{9D8B030D-6E8A-4147-A177-3AD203B41FA5}">
                      <a16:colId xmlns:a16="http://schemas.microsoft.com/office/drawing/2014/main" val="3692234971"/>
                    </a:ext>
                  </a:extLst>
                </a:gridCol>
              </a:tblGrid>
              <a:tr h="351875">
                <a:tc>
                  <a:txBody>
                    <a:bodyPr/>
                    <a:lstStyle/>
                    <a:p>
                      <a:r>
                        <a:rPr lang="en-US" sz="1200" dirty="0">
                          <a:latin typeface="+mn-lt"/>
                          <a:cs typeface="Arial" panose="020B0604020202020204" pitchFamily="34" charset="0"/>
                        </a:rPr>
                        <a:t>(A) Deliverable</a:t>
                      </a:r>
                    </a:p>
                  </a:txBody>
                  <a:tcPr/>
                </a:tc>
                <a:tc>
                  <a:txBody>
                    <a:bodyPr/>
                    <a:lstStyle/>
                    <a:p>
                      <a:pPr algn="ctr"/>
                      <a:r>
                        <a:rPr lang="en-US" sz="1200" dirty="0">
                          <a:latin typeface="+mn-lt"/>
                          <a:cs typeface="Arial" panose="020B0604020202020204" pitchFamily="34" charset="0"/>
                        </a:rPr>
                        <a:t>(B) Format</a:t>
                      </a:r>
                    </a:p>
                  </a:txBody>
                  <a:tcPr/>
                </a:tc>
                <a:tc>
                  <a:txBody>
                    <a:bodyPr/>
                    <a:lstStyle/>
                    <a:p>
                      <a:pPr algn="ctr"/>
                      <a:r>
                        <a:rPr lang="en-US" sz="1200" dirty="0">
                          <a:latin typeface="+mn-lt"/>
                          <a:cs typeface="Arial" panose="020B0604020202020204" pitchFamily="34" charset="0"/>
                        </a:rPr>
                        <a:t>(C) WC</a:t>
                      </a:r>
                    </a:p>
                  </a:txBody>
                  <a:tcPr/>
                </a:tc>
                <a:extLst>
                  <a:ext uri="{0D108BD9-81ED-4DB2-BD59-A6C34878D82A}">
                    <a16:rowId xmlns:a16="http://schemas.microsoft.com/office/drawing/2014/main" val="10000"/>
                  </a:ext>
                </a:extLst>
              </a:tr>
              <a:tr h="281388">
                <a:tc>
                  <a:txBody>
                    <a:bodyPr/>
                    <a:lstStyle/>
                    <a:p>
                      <a:r>
                        <a:rPr lang="en-US" sz="1200" b="1" dirty="0">
                          <a:latin typeface="+mn-lt"/>
                          <a:cs typeface="Arial" panose="020B0604020202020204" pitchFamily="34" charset="0"/>
                        </a:rPr>
                        <a:t>Issue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Individuals using wheelchairs </a:t>
                      </a:r>
                      <a:r>
                        <a:rPr lang="en-US" sz="1200" dirty="0"/>
                        <a:t>often face challenges </a:t>
                      </a:r>
                      <a:r>
                        <a:rPr lang="en-US" sz="1200" b="0" i="0" kern="1200" dirty="0">
                          <a:solidFill>
                            <a:schemeClr val="dk1"/>
                          </a:solidFill>
                          <a:effectLst/>
                          <a:latin typeface="+mn-lt"/>
                          <a:ea typeface="+mn-ea"/>
                          <a:cs typeface="+mn-cs"/>
                        </a:rPr>
                        <a:t>accessing e</a:t>
                      </a:r>
                      <a:r>
                        <a:rPr lang="en-US" sz="1200" dirty="0"/>
                        <a:t>lectrical</a:t>
                      </a:r>
                      <a:r>
                        <a:rPr lang="en-US" sz="1200" b="0" i="0" kern="1200" dirty="0">
                          <a:solidFill>
                            <a:schemeClr val="dk1"/>
                          </a:solidFill>
                          <a:effectLst/>
                          <a:latin typeface="+mn-lt"/>
                          <a:ea typeface="+mn-ea"/>
                          <a:cs typeface="+mn-cs"/>
                        </a:rPr>
                        <a:t> devices.</a:t>
                      </a:r>
                      <a:endParaRPr lang="en-US" sz="1200" dirty="0">
                        <a:latin typeface="+mn-lt"/>
                        <a:cs typeface="Arial" panose="020B0604020202020204" pitchFamily="34" charset="0"/>
                      </a:endParaRPr>
                    </a:p>
                  </a:txBody>
                  <a:tcPr/>
                </a:tc>
                <a:tc>
                  <a:txBody>
                    <a:bodyPr/>
                    <a:lstStyle/>
                    <a:p>
                      <a:pPr marL="0" indent="0" algn="ctr">
                        <a:buFont typeface="Arial" panose="020B0604020202020204" pitchFamily="34" charset="0"/>
                        <a:buNone/>
                      </a:pPr>
                      <a:r>
                        <a:rPr lang="en-US" sz="1200" b="0" kern="1200" dirty="0">
                          <a:solidFill>
                            <a:schemeClr val="dk1"/>
                          </a:solidFill>
                          <a:latin typeface="+mn-lt"/>
                          <a:ea typeface="+mn-ea"/>
                          <a:cs typeface="Arial" panose="020B0604020202020204" pitchFamily="34" charset="0"/>
                        </a:rPr>
                        <a:t>8</a:t>
                      </a:r>
                      <a:endParaRPr lang="en-US" sz="1200" i="1" dirty="0">
                        <a:latin typeface="+mn-lt"/>
                        <a:cs typeface="Arial" panose="020B0604020202020204" pitchFamily="34" charset="0"/>
                      </a:endParaRPr>
                    </a:p>
                  </a:txBody>
                  <a:tcPr/>
                </a:tc>
                <a:extLst>
                  <a:ext uri="{0D108BD9-81ED-4DB2-BD59-A6C34878D82A}">
                    <a16:rowId xmlns:a16="http://schemas.microsoft.com/office/drawing/2014/main" val="10001"/>
                  </a:ext>
                </a:extLst>
              </a:tr>
              <a:tr h="82825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mn-lt"/>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Arial" panose="020B0604020202020204" pitchFamily="34" charset="0"/>
                        </a:rPr>
                        <a:t>U.S. Department of Housing and Urban Development. (n.d.). </a:t>
                      </a:r>
                      <a:r>
                        <a:rPr lang="en-US" sz="1200" b="0" i="1" kern="1200" dirty="0">
                          <a:solidFill>
                            <a:schemeClr val="tx1"/>
                          </a:solidFill>
                          <a:effectLst/>
                          <a:latin typeface="+mn-lt"/>
                          <a:ea typeface="+mn-ea"/>
                          <a:cs typeface="Arial" panose="020B0604020202020204" pitchFamily="34" charset="0"/>
                        </a:rPr>
                        <a:t>Accessibility of America’s Housing Stock: Analysis of the 2011 American Housing Survey (AHS)</a:t>
                      </a:r>
                      <a:r>
                        <a:rPr lang="en-US" sz="1200" b="0" i="0" kern="1200" dirty="0">
                          <a:solidFill>
                            <a:schemeClr val="tx1"/>
                          </a:solidFill>
                          <a:effectLst/>
                          <a:latin typeface="+mn-lt"/>
                          <a:ea typeface="+mn-ea"/>
                          <a:cs typeface="Arial" panose="020B0604020202020204" pitchFamily="34" charset="0"/>
                        </a:rPr>
                        <a:t>. HUD USER. </a:t>
                      </a:r>
                      <a:r>
                        <a:rPr lang="en-US" sz="1200" b="0" i="0" u="none" strike="noStrike" kern="1200" dirty="0">
                          <a:solidFill>
                            <a:schemeClr val="accent5"/>
                          </a:solidFill>
                          <a:effectLst/>
                          <a:latin typeface="+mn-lt"/>
                          <a:ea typeface="+mn-ea"/>
                          <a:cs typeface="Arial" panose="020B0604020202020204" pitchFamily="34" charset="0"/>
                          <a:hlinkClick r:id="rId2">
                            <a:extLst>
                              <a:ext uri="{A12FA001-AC4F-418D-AE19-62706E023703}">
                                <ahyp:hlinkClr xmlns:ahyp="http://schemas.microsoft.com/office/drawing/2018/hyperlinkcolor" val="tx"/>
                              </a:ext>
                            </a:extLst>
                          </a:hlinkClick>
                        </a:rPr>
                        <a:t>https://www.huduser.gov/portal/sites/default/files/pdf/accessibility-america-housingStock.pdf</a:t>
                      </a:r>
                      <a:endParaRPr lang="en-US" sz="1200" dirty="0">
                        <a:solidFill>
                          <a:schemeClr val="accent5"/>
                        </a:solidFill>
                        <a:latin typeface="+mn-lt"/>
                        <a:cs typeface="Arial" panose="020B0604020202020204" pitchFamily="34" charset="0"/>
                      </a:endParaRPr>
                    </a:p>
                  </a:txBody>
                  <a:tcPr/>
                </a:tc>
                <a:tc>
                  <a:txBody>
                    <a:bodyPr/>
                    <a:lstStyle/>
                    <a:p>
                      <a:pPr marL="0" algn="ctr" defTabSz="457200" rtl="0" eaLnBrk="1" latinLnBrk="0" hangingPunct="1"/>
                      <a:r>
                        <a:rPr lang="en-US" sz="1200" b="0" kern="1200" dirty="0">
                          <a:solidFill>
                            <a:schemeClr val="dk1"/>
                          </a:solidFill>
                          <a:latin typeface="+mn-lt"/>
                          <a:ea typeface="+mn-ea"/>
                          <a:cs typeface="Arial" panose="020B0604020202020204" pitchFamily="34" charset="0"/>
                        </a:rPr>
                        <a:t>NA</a:t>
                      </a:r>
                    </a:p>
                  </a:txBody>
                  <a:tcPr/>
                </a:tc>
                <a:extLst>
                  <a:ext uri="{0D108BD9-81ED-4DB2-BD59-A6C34878D82A}">
                    <a16:rowId xmlns:a16="http://schemas.microsoft.com/office/drawing/2014/main" val="2076857690"/>
                  </a:ext>
                </a:extLst>
              </a:tr>
              <a:tr h="460140">
                <a:tc>
                  <a:txBody>
                    <a:bodyPr/>
                    <a:lstStyle/>
                    <a:p>
                      <a:r>
                        <a:rPr lang="en-US" sz="1200" b="1" dirty="0">
                          <a:latin typeface="+mn-lt"/>
                          <a:cs typeface="Arial" panose="020B0604020202020204" pitchFamily="34" charset="0"/>
                        </a:rPr>
                        <a:t>”so what”</a:t>
                      </a:r>
                    </a:p>
                  </a:txBody>
                  <a:tcPr/>
                </a:tc>
                <a:tc>
                  <a:txBody>
                    <a:bodyPr/>
                    <a:lstStyle/>
                    <a:p>
                      <a:pPr marL="0" indent="0">
                        <a:buFont typeface="Arial" panose="020B0604020202020204" pitchFamily="34" charset="0"/>
                        <a:buNone/>
                      </a:pPr>
                      <a:r>
                        <a:rPr lang="en-US" sz="1200" dirty="0"/>
                        <a:t>Approximately 35% of U.S. housing units may need to be modified to meet the accessibility requirements of the devices.</a:t>
                      </a:r>
                      <a:endParaRPr lang="en-US" sz="1200" strike="noStrike" dirty="0">
                        <a:latin typeface="+mn-lt"/>
                        <a:cs typeface="Arial" panose="020B0604020202020204" pitchFamily="34" charset="0"/>
                      </a:endParaRPr>
                    </a:p>
                  </a:txBody>
                  <a:tcPr/>
                </a:tc>
                <a:tc>
                  <a:txBody>
                    <a:bodyPr/>
                    <a:lstStyle/>
                    <a:p>
                      <a:pPr marL="0" indent="0" algn="ctr">
                        <a:buFont typeface="Arial" panose="020B0604020202020204" pitchFamily="34" charset="0"/>
                        <a:buNone/>
                      </a:pPr>
                      <a:r>
                        <a:rPr lang="en-US" sz="1200" b="0" kern="1200" dirty="0">
                          <a:solidFill>
                            <a:schemeClr val="dk1"/>
                          </a:solidFill>
                          <a:latin typeface="+mn-lt"/>
                          <a:ea typeface="+mn-ea"/>
                          <a:cs typeface="Arial" panose="020B0604020202020204" pitchFamily="34" charset="0"/>
                        </a:rPr>
                        <a:t>12</a:t>
                      </a:r>
                      <a:endParaRPr lang="en-US" sz="1200" i="1" dirty="0">
                        <a:latin typeface="+mn-lt"/>
                        <a:cs typeface="Arial" panose="020B0604020202020204" pitchFamily="34" charset="0"/>
                      </a:endParaRP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mn-lt"/>
                        <a:cs typeface="Arial" panose="020B0604020202020204" pitchFamily="34" charset="0"/>
                      </a:endParaRPr>
                    </a:p>
                  </a:txBody>
                  <a:tcPr/>
                </a:tc>
                <a:extLst>
                  <a:ext uri="{0D108BD9-81ED-4DB2-BD59-A6C34878D82A}">
                    <a16:rowId xmlns:a16="http://schemas.microsoft.com/office/drawing/2014/main" val="10002"/>
                  </a:ext>
                </a:extLst>
              </a:tr>
              <a:tr h="82825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mn-lt"/>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U.S. Department of Housing and Urban Development. (n.d.). </a:t>
                      </a:r>
                      <a:r>
                        <a:rPr lang="en-US" sz="1200" b="0" i="1" kern="1200" dirty="0">
                          <a:solidFill>
                            <a:schemeClr val="dk1"/>
                          </a:solidFill>
                          <a:effectLst/>
                          <a:latin typeface="+mn-lt"/>
                          <a:ea typeface="+mn-ea"/>
                          <a:cs typeface="+mn-cs"/>
                        </a:rPr>
                        <a:t>Accessibility of America’s Housing Stock: Analysis of the 2011 American Housing Survey (AHS)</a:t>
                      </a:r>
                      <a:r>
                        <a:rPr lang="en-US" sz="1200" b="0" i="0" kern="1200" dirty="0">
                          <a:solidFill>
                            <a:schemeClr val="dk1"/>
                          </a:solidFill>
                          <a:effectLst/>
                          <a:latin typeface="+mn-lt"/>
                          <a:ea typeface="+mn-ea"/>
                          <a:cs typeface="+mn-cs"/>
                        </a:rPr>
                        <a:t>. HUD USER. </a:t>
                      </a:r>
                      <a:r>
                        <a:rPr lang="en-US" sz="1200" b="0" i="0" u="none" strike="noStrike" kern="1200" dirty="0">
                          <a:solidFill>
                            <a:srgbClr val="00B0F0"/>
                          </a:solidFill>
                          <a:effectLst/>
                          <a:latin typeface="+mn-lt"/>
                          <a:ea typeface="+mn-ea"/>
                          <a:cs typeface="+mn-cs"/>
                          <a:hlinkClick r:id="rId2">
                            <a:extLst>
                              <a:ext uri="{A12FA001-AC4F-418D-AE19-62706E023703}">
                                <ahyp:hlinkClr xmlns:ahyp="http://schemas.microsoft.com/office/drawing/2018/hyperlinkcolor" val="tx"/>
                              </a:ext>
                            </a:extLst>
                          </a:hlinkClick>
                        </a:rPr>
                        <a:t>https://www.huduser.gov/portal/sites/default/files/pdf/accessibility-america-housingStock.pdf</a:t>
                      </a:r>
                      <a:endParaRPr lang="en-US" sz="1200" dirty="0">
                        <a:solidFill>
                          <a:srgbClr val="00B0F0"/>
                        </a:solidFill>
                        <a:latin typeface="+mn-lt"/>
                        <a:cs typeface="Arial" panose="020B0604020202020204" pitchFamily="34" charset="0"/>
                      </a:endParaRPr>
                    </a:p>
                  </a:txBody>
                  <a:tcPr/>
                </a:tc>
                <a:tc>
                  <a:txBody>
                    <a:bodyPr/>
                    <a:lstStyle/>
                    <a:p>
                      <a:pPr marL="0" algn="ctr" defTabSz="457200" rtl="0" eaLnBrk="1" latinLnBrk="0" hangingPunct="1"/>
                      <a:r>
                        <a:rPr lang="en-US" sz="1200" b="0" kern="1200" dirty="0">
                          <a:solidFill>
                            <a:schemeClr val="dk1"/>
                          </a:solidFill>
                          <a:latin typeface="+mn-lt"/>
                          <a:ea typeface="+mn-ea"/>
                          <a:cs typeface="Arial" panose="020B0604020202020204" pitchFamily="34" charset="0"/>
                        </a:rPr>
                        <a:t>NA</a:t>
                      </a:r>
                    </a:p>
                  </a:txBody>
                  <a:tcPr/>
                </a:tc>
                <a:extLst>
                  <a:ext uri="{0D108BD9-81ED-4DB2-BD59-A6C34878D82A}">
                    <a16:rowId xmlns:a16="http://schemas.microsoft.com/office/drawing/2014/main" val="3994788455"/>
                  </a:ext>
                </a:extLst>
              </a:tr>
              <a:tr h="644195">
                <a:tc>
                  <a:txBody>
                    <a:bodyPr/>
                    <a:lstStyle/>
                    <a:p>
                      <a:r>
                        <a:rPr lang="en-US" sz="1200" b="1" dirty="0">
                          <a:latin typeface="+mn-lt"/>
                          <a:cs typeface="Arial" panose="020B0604020202020204" pitchFamily="34" charset="0"/>
                        </a:rPr>
                        <a:t>Problem Statement</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Individuals using wheelchairs </a:t>
                      </a:r>
                      <a:r>
                        <a:rPr lang="en-US" sz="1200" dirty="0"/>
                        <a:t>often face challenges </a:t>
                      </a:r>
                      <a:r>
                        <a:rPr lang="en-US" sz="1200" b="0" i="0" kern="1200" dirty="0">
                          <a:solidFill>
                            <a:schemeClr val="dk1"/>
                          </a:solidFill>
                          <a:effectLst/>
                          <a:latin typeface="+mn-lt"/>
                          <a:ea typeface="+mn-ea"/>
                          <a:cs typeface="+mn-cs"/>
                        </a:rPr>
                        <a:t>accessing e</a:t>
                      </a:r>
                      <a:r>
                        <a:rPr lang="en-US" sz="1200" dirty="0"/>
                        <a:t>lectrical</a:t>
                      </a:r>
                      <a:r>
                        <a:rPr lang="en-US" sz="1200" b="0" i="0" kern="1200" dirty="0">
                          <a:solidFill>
                            <a:schemeClr val="dk1"/>
                          </a:solidFill>
                          <a:effectLst/>
                          <a:latin typeface="+mn-lt"/>
                          <a:ea typeface="+mn-ea"/>
                          <a:cs typeface="+mn-cs"/>
                        </a:rPr>
                        <a:t> devices</a:t>
                      </a:r>
                      <a:r>
                        <a:rPr lang="en-US" sz="1200" dirty="0"/>
                        <a:t>, so approximately 35% of U.S. housing units may need to be modified to meet the accessibility requirements of the devices.</a:t>
                      </a:r>
                      <a:endParaRPr lang="en-US" sz="1200" dirty="0">
                        <a:latin typeface="+mn-lt"/>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mn-lt"/>
                          <a:cs typeface="Arial" panose="020B0604020202020204" pitchFamily="34" charset="0"/>
                        </a:rPr>
                        <a:t>31</a:t>
                      </a:r>
                    </a:p>
                  </a:txBody>
                  <a:tcPr/>
                </a:tc>
                <a:extLst>
                  <a:ext uri="{0D108BD9-81ED-4DB2-BD59-A6C34878D82A}">
                    <a16:rowId xmlns:a16="http://schemas.microsoft.com/office/drawing/2014/main" val="10003"/>
                  </a:ext>
                </a:extLst>
              </a:tr>
              <a:tr h="27608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mn-lt"/>
                          <a:cs typeface="Arial" panose="020B0604020202020204" pitchFamily="34" charset="0"/>
                        </a:rPr>
                        <a:t>Industry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cs typeface="Arial" panose="020B0604020202020204" pitchFamily="34" charset="0"/>
                        </a:rPr>
                        <a:t>Assistive technology</a:t>
                      </a:r>
                    </a:p>
                  </a:txBody>
                  <a:tcPr/>
                </a:tc>
                <a:tc>
                  <a:txBody>
                    <a:bodyPr/>
                    <a:lstStyle/>
                    <a:p>
                      <a:pPr marL="0" algn="ctr" defTabSz="457200" rtl="0" eaLnBrk="1" latinLnBrk="0" hangingPunct="1"/>
                      <a:r>
                        <a:rPr lang="en-US" sz="1200" b="0" kern="1200" dirty="0">
                          <a:solidFill>
                            <a:schemeClr val="dk1"/>
                          </a:solidFill>
                          <a:latin typeface="+mn-lt"/>
                          <a:ea typeface="+mn-ea"/>
                          <a:cs typeface="Arial" panose="020B0604020202020204" pitchFamily="34" charset="0"/>
                        </a:rPr>
                        <a:t>NA</a:t>
                      </a:r>
                    </a:p>
                  </a:txBody>
                  <a:tcPr/>
                </a:tc>
                <a:extLst>
                  <a:ext uri="{0D108BD9-81ED-4DB2-BD59-A6C34878D82A}">
                    <a16:rowId xmlns:a16="http://schemas.microsoft.com/office/drawing/2014/main" val="3122434743"/>
                  </a:ext>
                </a:extLst>
              </a:tr>
              <a:tr h="644195">
                <a:tc>
                  <a:txBody>
                    <a:bodyPr/>
                    <a:lstStyle/>
                    <a:p>
                      <a:r>
                        <a:rPr lang="en-US" sz="1200" b="1" dirty="0">
                          <a:latin typeface="+mn-lt"/>
                          <a:cs typeface="Arial" panose="020B0604020202020204" pitchFamily="34" charset="0"/>
                        </a:rPr>
                        <a:t>PS Elaboration 1</a:t>
                      </a:r>
                    </a:p>
                  </a:txBody>
                  <a:tcPr/>
                </a:tc>
                <a:tc>
                  <a:txBody>
                    <a:bodyPr/>
                    <a:lstStyle/>
                    <a:p>
                      <a:pPr marL="0" marR="0" indent="0" algn="l" rtl="0" eaLnBrk="1" fontAlgn="auto" latinLnBrk="0" hangingPunct="1">
                        <a:lnSpc>
                          <a:spcPct val="100000"/>
                        </a:lnSpc>
                        <a:spcBef>
                          <a:spcPts val="0"/>
                        </a:spcBef>
                        <a:spcAft>
                          <a:spcPts val="0"/>
                        </a:spcAft>
                        <a:buClrTx/>
                        <a:buSzTx/>
                        <a:buFontTx/>
                        <a:buNone/>
                      </a:pPr>
                      <a:r>
                        <a:rPr lang="en-US" sz="1200" dirty="0">
                          <a:latin typeface="+mn-lt"/>
                          <a:cs typeface="Arial"/>
                        </a:rPr>
                        <a:t>Even the places that comply with the Americans with Disabilities Act (ADA), individuals using wheelchairs are often required to stretch to reach to electrical switches.</a:t>
                      </a:r>
                    </a:p>
                  </a:txBody>
                  <a:tcPr/>
                </a:tc>
                <a:tc>
                  <a:txBody>
                    <a:bodyPr/>
                    <a:lstStyle/>
                    <a:p>
                      <a:pPr marL="0" indent="0" algn="ctr">
                        <a:buFont typeface="Arial" panose="020B0604020202020204" pitchFamily="34" charset="0"/>
                        <a:buNone/>
                      </a:pPr>
                      <a:r>
                        <a:rPr lang="en-US" sz="1200" i="1" dirty="0">
                          <a:latin typeface="+mn-lt"/>
                          <a:cs typeface="Arial" panose="020B0604020202020204" pitchFamily="34" charset="0"/>
                        </a:rPr>
                        <a:t>26</a:t>
                      </a:r>
                    </a:p>
                  </a:txBody>
                  <a:tcPr/>
                </a:tc>
                <a:extLst>
                  <a:ext uri="{0D108BD9-81ED-4DB2-BD59-A6C34878D82A}">
                    <a16:rowId xmlns:a16="http://schemas.microsoft.com/office/drawing/2014/main" val="10006"/>
                  </a:ext>
                </a:extLst>
              </a:tr>
              <a:tr h="460140">
                <a:tc>
                  <a:txBody>
                    <a:bodyPr/>
                    <a:lstStyle/>
                    <a:p>
                      <a:r>
                        <a:rPr lang="en-US" sz="1200" b="1" dirty="0">
                          <a:latin typeface="+mn-lt"/>
                          <a:cs typeface="Arial" panose="020B0604020202020204" pitchFamily="34" charset="0"/>
                        </a:rPr>
                        <a:t>PS Elaboration 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cs typeface="Arial" panose="020B0604020202020204" pitchFamily="34" charset="0"/>
                        </a:rPr>
                        <a:t>Assistive devices, such as canes, robotic arms, intelligent eyewear, mobile phones, or AI-enabled wearables, come with a high cost. </a:t>
                      </a:r>
                    </a:p>
                  </a:txBody>
                  <a:tcPr/>
                </a:tc>
                <a:tc>
                  <a:txBody>
                    <a:bodyPr/>
                    <a:lstStyle/>
                    <a:p>
                      <a:pPr marL="0" indent="0" algn="ctr">
                        <a:buFont typeface="Arial" panose="020B0604020202020204" pitchFamily="34" charset="0"/>
                        <a:buNone/>
                      </a:pPr>
                      <a:r>
                        <a:rPr lang="en-US" sz="1200" i="1" dirty="0">
                          <a:latin typeface="+mn-lt"/>
                          <a:cs typeface="Arial" panose="020B0604020202020204" pitchFamily="34" charset="0"/>
                        </a:rPr>
                        <a:t>19</a:t>
                      </a:r>
                    </a:p>
                  </a:txBody>
                  <a:tcPr/>
                </a:tc>
                <a:extLst>
                  <a:ext uri="{0D108BD9-81ED-4DB2-BD59-A6C34878D82A}">
                    <a16:rowId xmlns:a16="http://schemas.microsoft.com/office/drawing/2014/main" val="2857562420"/>
                  </a:ext>
                </a:extLst>
              </a:tr>
            </a:tbl>
          </a:graphicData>
        </a:graphic>
      </p:graphicFrame>
      <p:sp>
        <p:nvSpPr>
          <p:cNvPr id="3" name="Title 2"/>
          <p:cNvSpPr>
            <a:spLocks noGrp="1"/>
          </p:cNvSpPr>
          <p:nvPr>
            <p:ph type="title"/>
          </p:nvPr>
        </p:nvSpPr>
        <p:spPr>
          <a:xfrm>
            <a:off x="105198" y="101839"/>
            <a:ext cx="7756263" cy="456571"/>
          </a:xfrm>
        </p:spPr>
        <p:txBody>
          <a:bodyPr/>
          <a:lstStyle/>
          <a:p>
            <a:r>
              <a:rPr lang="en-US" sz="2400" dirty="0">
                <a:latin typeface="+mn-lt"/>
              </a:rPr>
              <a:t>Problem</a:t>
            </a:r>
            <a:r>
              <a:rPr lang="en-US" sz="2400" dirty="0"/>
              <a:t> </a:t>
            </a:r>
            <a:r>
              <a:rPr lang="en-US" sz="2400" dirty="0">
                <a:latin typeface="+mn-lt"/>
              </a:rPr>
              <a:t>Statement</a:t>
            </a:r>
          </a:p>
        </p:txBody>
      </p:sp>
    </p:spTree>
    <p:extLst>
      <p:ext uri="{BB962C8B-B14F-4D97-AF65-F5344CB8AC3E}">
        <p14:creationId xmlns:p14="http://schemas.microsoft.com/office/powerpoint/2010/main" val="2977666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EE68BC-D866-ED53-241C-979DFE32CCF1}"/>
              </a:ext>
            </a:extLst>
          </p:cNvPr>
          <p:cNvSpPr>
            <a:spLocks noGrp="1"/>
          </p:cNvSpPr>
          <p:nvPr>
            <p:ph type="title"/>
          </p:nvPr>
        </p:nvSpPr>
        <p:spPr/>
        <p:txBody>
          <a:bodyPr/>
          <a:lstStyle/>
          <a:p>
            <a:r>
              <a:rPr lang="en-US" dirty="0"/>
              <a:t>Training results</a:t>
            </a:r>
          </a:p>
        </p:txBody>
      </p:sp>
      <p:pic>
        <p:nvPicPr>
          <p:cNvPr id="5" name="Picture 4" descr="A screenshot of a graph&#10;&#10;Description automatically generated">
            <a:extLst>
              <a:ext uri="{FF2B5EF4-FFF2-40B4-BE49-F238E27FC236}">
                <a16:creationId xmlns:a16="http://schemas.microsoft.com/office/drawing/2014/main" id="{0E89BF44-7A52-0CA7-18D9-E9381A1E88E3}"/>
              </a:ext>
            </a:extLst>
          </p:cNvPr>
          <p:cNvPicPr>
            <a:picLocks noChangeAspect="1"/>
          </p:cNvPicPr>
          <p:nvPr/>
        </p:nvPicPr>
        <p:blipFill>
          <a:blip r:embed="rId2"/>
          <a:stretch>
            <a:fillRect/>
          </a:stretch>
        </p:blipFill>
        <p:spPr>
          <a:xfrm>
            <a:off x="1473798" y="1031009"/>
            <a:ext cx="5959736" cy="4023812"/>
          </a:xfrm>
          <a:prstGeom prst="rect">
            <a:avLst/>
          </a:prstGeom>
        </p:spPr>
      </p:pic>
      <p:sp>
        <p:nvSpPr>
          <p:cNvPr id="6" name="TextBox 5">
            <a:extLst>
              <a:ext uri="{FF2B5EF4-FFF2-40B4-BE49-F238E27FC236}">
                <a16:creationId xmlns:a16="http://schemas.microsoft.com/office/drawing/2014/main" id="{E1003E0B-9C8A-F5EE-9436-3F85B98BCF8B}"/>
              </a:ext>
            </a:extLst>
          </p:cNvPr>
          <p:cNvSpPr txBox="1"/>
          <p:nvPr/>
        </p:nvSpPr>
        <p:spPr>
          <a:xfrm>
            <a:off x="557733" y="5130125"/>
            <a:ext cx="8293296" cy="369332"/>
          </a:xfrm>
          <a:prstGeom prst="rect">
            <a:avLst/>
          </a:prstGeom>
          <a:noFill/>
        </p:spPr>
        <p:txBody>
          <a:bodyPr wrap="none" rtlCol="0">
            <a:spAutoFit/>
          </a:bodyPr>
          <a:lstStyle/>
          <a:p>
            <a:r>
              <a:rPr lang="en-US" dirty="0"/>
              <a:t>Takeaways: Preliminary training/</a:t>
            </a:r>
            <a:r>
              <a:rPr lang="en-US" dirty="0" err="1"/>
              <a:t>val</a:t>
            </a:r>
            <a:r>
              <a:rPr lang="en-US" dirty="0"/>
              <a:t> results from W&amp;B dashboard shows very promising</a:t>
            </a:r>
          </a:p>
        </p:txBody>
      </p:sp>
    </p:spTree>
    <p:extLst>
      <p:ext uri="{BB962C8B-B14F-4D97-AF65-F5344CB8AC3E}">
        <p14:creationId xmlns:p14="http://schemas.microsoft.com/office/powerpoint/2010/main" val="3963996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3078683"/>
              </p:ext>
            </p:extLst>
          </p:nvPr>
        </p:nvGraphicFramePr>
        <p:xfrm>
          <a:off x="242048" y="438464"/>
          <a:ext cx="8659903" cy="5142816"/>
        </p:xfrm>
        <a:graphic>
          <a:graphicData uri="http://schemas.openxmlformats.org/drawingml/2006/table">
            <a:tbl>
              <a:tblPr firstRow="1" bandRow="1">
                <a:tableStyleId>{5C22544A-7EE6-4342-B048-85BDC9FD1C3A}</a:tableStyleId>
              </a:tblPr>
              <a:tblGrid>
                <a:gridCol w="1329577">
                  <a:extLst>
                    <a:ext uri="{9D8B030D-6E8A-4147-A177-3AD203B41FA5}">
                      <a16:colId xmlns:a16="http://schemas.microsoft.com/office/drawing/2014/main" val="20000"/>
                    </a:ext>
                  </a:extLst>
                </a:gridCol>
                <a:gridCol w="6890145">
                  <a:extLst>
                    <a:ext uri="{9D8B030D-6E8A-4147-A177-3AD203B41FA5}">
                      <a16:colId xmlns:a16="http://schemas.microsoft.com/office/drawing/2014/main" val="20001"/>
                    </a:ext>
                  </a:extLst>
                </a:gridCol>
                <a:gridCol w="440181">
                  <a:extLst>
                    <a:ext uri="{9D8B030D-6E8A-4147-A177-3AD203B41FA5}">
                      <a16:colId xmlns:a16="http://schemas.microsoft.com/office/drawing/2014/main" val="2172403899"/>
                    </a:ext>
                  </a:extLst>
                </a:gridCol>
              </a:tblGrid>
              <a:tr h="458475">
                <a:tc>
                  <a:txBody>
                    <a:bodyPr/>
                    <a:lstStyle/>
                    <a:p>
                      <a:r>
                        <a:rPr lang="en-US" sz="1200" baseline="0" dirty="0">
                          <a:latin typeface="+mn-lt"/>
                          <a:cs typeface="Arial" panose="020B0604020202020204" pitchFamily="34" charset="0"/>
                        </a:rPr>
                        <a:t>(A) Deliverable</a:t>
                      </a:r>
                      <a:endParaRPr lang="en-US" sz="1200" dirty="0">
                        <a:latin typeface="+mn-lt"/>
                        <a:cs typeface="Arial" panose="020B0604020202020204" pitchFamily="34" charset="0"/>
                      </a:endParaRPr>
                    </a:p>
                  </a:txBody>
                  <a:tcPr/>
                </a:tc>
                <a:tc>
                  <a:txBody>
                    <a:bodyPr/>
                    <a:lstStyle/>
                    <a:p>
                      <a:pPr algn="ctr"/>
                      <a:r>
                        <a:rPr lang="en-US" sz="1200" dirty="0">
                          <a:latin typeface="+mn-lt"/>
                          <a:cs typeface="Arial" panose="020B0604020202020204" pitchFamily="34" charset="0"/>
                        </a:rPr>
                        <a:t>(B) Format</a:t>
                      </a:r>
                    </a:p>
                  </a:txBody>
                  <a:tcPr/>
                </a:tc>
                <a:tc>
                  <a:txBody>
                    <a:bodyPr/>
                    <a:lstStyle/>
                    <a:p>
                      <a:pPr algn="l"/>
                      <a:r>
                        <a:rPr lang="en-US" sz="1200" dirty="0">
                          <a:latin typeface="+mn-lt"/>
                          <a:cs typeface="Arial" panose="020B0604020202020204" pitchFamily="34" charset="0"/>
                        </a:rPr>
                        <a:t>C) WC</a:t>
                      </a:r>
                    </a:p>
                  </a:txBody>
                  <a:tcPr/>
                </a:tc>
                <a:extLst>
                  <a:ext uri="{0D108BD9-81ED-4DB2-BD59-A6C34878D82A}">
                    <a16:rowId xmlns:a16="http://schemas.microsoft.com/office/drawing/2014/main" val="10000"/>
                  </a:ext>
                </a:extLst>
              </a:tr>
              <a:tr h="573095">
                <a:tc>
                  <a:txBody>
                    <a:bodyPr/>
                    <a:lstStyle/>
                    <a:p>
                      <a:r>
                        <a:rPr lang="en-US" sz="1200" b="1" dirty="0">
                          <a:latin typeface="+mn-lt"/>
                          <a:cs typeface="Arial" panose="020B0604020202020204" pitchFamily="34" charset="0"/>
                        </a:rPr>
                        <a:t>Thesis Statement</a:t>
                      </a:r>
                    </a:p>
                  </a:txBody>
                  <a:tcPr/>
                </a:tc>
                <a:tc>
                  <a:txBody>
                    <a:bodyPr/>
                    <a:lstStyle/>
                    <a:p>
                      <a:r>
                        <a:rPr lang="en-US" sz="1200" dirty="0">
                          <a:solidFill>
                            <a:schemeClr val="tx1"/>
                          </a:solidFill>
                        </a:rPr>
                        <a:t>A two-stage classification system is needed to identify the electrical devices pointed at by a wheelchair user, enabling touchless device control and improving accessibility.</a:t>
                      </a:r>
                      <a:endParaRPr lang="en-US" sz="1200" b="0" i="0" kern="1200" dirty="0">
                        <a:solidFill>
                          <a:schemeClr val="tx1"/>
                        </a:solidFill>
                        <a:effectLst/>
                        <a:latin typeface="+mn-lt"/>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mn-lt"/>
                          <a:cs typeface="Arial" panose="020B0604020202020204" pitchFamily="34" charset="0"/>
                        </a:rPr>
                        <a:t>23</a:t>
                      </a:r>
                    </a:p>
                  </a:txBody>
                  <a:tcPr/>
                </a:tc>
                <a:extLst>
                  <a:ext uri="{0D108BD9-81ED-4DB2-BD59-A6C34878D82A}">
                    <a16:rowId xmlns:a16="http://schemas.microsoft.com/office/drawing/2014/main" val="10001"/>
                  </a:ext>
                </a:extLst>
              </a:tr>
              <a:tr h="320933">
                <a:tc>
                  <a:txBody>
                    <a:bodyPr/>
                    <a:lstStyle/>
                    <a:p>
                      <a:r>
                        <a:rPr lang="en-US" sz="1200" b="1" dirty="0">
                          <a:latin typeface="+mn-lt"/>
                          <a:cs typeface="Arial"/>
                        </a:rPr>
                        <a:t>Research Product</a:t>
                      </a:r>
                    </a:p>
                  </a:txBody>
                  <a:tcPr/>
                </a:tc>
                <a:tc>
                  <a:txBody>
                    <a:bodyPr/>
                    <a:lstStyle/>
                    <a:p>
                      <a:r>
                        <a:rPr lang="en-US" sz="1200" dirty="0">
                          <a:solidFill>
                            <a:schemeClr val="tx1"/>
                          </a:solidFill>
                        </a:rPr>
                        <a:t>A two-stage </a:t>
                      </a:r>
                      <a:r>
                        <a:rPr lang="en-US" sz="1200" dirty="0">
                          <a:solidFill>
                            <a:schemeClr val="tx1"/>
                          </a:solidFill>
                          <a:latin typeface="+mn-lt"/>
                          <a:cs typeface="Arial" panose="020B0604020202020204" pitchFamily="34" charset="0"/>
                        </a:rPr>
                        <a:t>c</a:t>
                      </a:r>
                      <a:r>
                        <a:rPr lang="en-US" sz="1200" dirty="0">
                          <a:latin typeface="+mn-lt"/>
                          <a:cs typeface="Arial" panose="020B0604020202020204" pitchFamily="34" charset="0"/>
                        </a:rPr>
                        <a:t>lassification system</a:t>
                      </a: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b="0" i="1" dirty="0">
                        <a:latin typeface="+mn-lt"/>
                        <a:cs typeface="Arial" panose="020B0604020202020204" pitchFamily="34" charset="0"/>
                      </a:endParaRPr>
                    </a:p>
                  </a:txBody>
                  <a:tcPr/>
                </a:tc>
                <a:extLst>
                  <a:ext uri="{0D108BD9-81ED-4DB2-BD59-A6C34878D82A}">
                    <a16:rowId xmlns:a16="http://schemas.microsoft.com/office/drawing/2014/main" val="10002"/>
                  </a:ext>
                </a:extLst>
              </a:tr>
              <a:tr h="309471">
                <a:tc>
                  <a:txBody>
                    <a:bodyPr/>
                    <a:lstStyle/>
                    <a:p>
                      <a:r>
                        <a:rPr lang="en-US" sz="1200" b="1" baseline="0" dirty="0">
                          <a:latin typeface="+mn-lt"/>
                          <a:cs typeface="Arial" panose="020B0604020202020204" pitchFamily="34" charset="0"/>
                        </a:rPr>
                        <a:t>Format</a:t>
                      </a:r>
                      <a:endParaRPr lang="en-US" sz="1200" b="1" dirty="0">
                        <a:latin typeface="+mn-lt"/>
                        <a:cs typeface="Arial" panose="020B0604020202020204" pitchFamily="34" charset="0"/>
                      </a:endParaRPr>
                    </a:p>
                  </a:txBody>
                  <a:tcPr/>
                </a:tc>
                <a:tc>
                  <a:txBody>
                    <a:bodyPr/>
                    <a:lstStyle/>
                    <a:p>
                      <a:r>
                        <a:rPr lang="en-US" sz="1200" dirty="0">
                          <a:solidFill>
                            <a:schemeClr val="tx1"/>
                          </a:solidFill>
                          <a:latin typeface="+mn-lt"/>
                          <a:cs typeface="Arial" panose="020B0604020202020204" pitchFamily="34" charset="0"/>
                        </a:rPr>
                        <a:t>Python</a:t>
                      </a:r>
                      <a:endParaRPr lang="en-US" sz="1200" strike="sngStrike" dirty="0">
                        <a:solidFill>
                          <a:schemeClr val="tx1"/>
                        </a:solidFill>
                        <a:latin typeface="+mn-lt"/>
                        <a:cs typeface="Arial" panose="020B0604020202020204" pitchFamily="34" charset="0"/>
                      </a:endParaRPr>
                    </a:p>
                  </a:txBody>
                  <a:tcPr/>
                </a:tc>
                <a:tc>
                  <a:txBody>
                    <a:bodyPr/>
                    <a:lstStyle/>
                    <a:p>
                      <a:endParaRPr lang="en-US" sz="1200" b="0" dirty="0">
                        <a:latin typeface="+mn-lt"/>
                        <a:cs typeface="Arial" panose="020B0604020202020204" pitchFamily="34" charset="0"/>
                      </a:endParaRPr>
                    </a:p>
                  </a:txBody>
                  <a:tcPr/>
                </a:tc>
                <a:extLst>
                  <a:ext uri="{0D108BD9-81ED-4DB2-BD59-A6C34878D82A}">
                    <a16:rowId xmlns:a16="http://schemas.microsoft.com/office/drawing/2014/main" val="10003"/>
                  </a:ext>
                </a:extLst>
              </a:tr>
              <a:tr h="458475">
                <a:tc>
                  <a:txBody>
                    <a:bodyPr/>
                    <a:lstStyle/>
                    <a:p>
                      <a:r>
                        <a:rPr lang="en-US" sz="1200" b="1" dirty="0">
                          <a:latin typeface="+mn-lt"/>
                          <a:cs typeface="Arial" panose="020B0604020202020204" pitchFamily="34" charset="0"/>
                        </a:rPr>
                        <a:t>Deliverable Usage</a:t>
                      </a:r>
                    </a:p>
                  </a:txBody>
                  <a:tcPr/>
                </a:tc>
                <a:tc>
                  <a:txBody>
                    <a:bodyPr/>
                    <a:lstStyle/>
                    <a:p>
                      <a:r>
                        <a:rPr lang="en-US" sz="1200" dirty="0">
                          <a:latin typeface="+mn-lt"/>
                          <a:cs typeface="Arial" panose="020B0604020202020204" pitchFamily="34" charset="0"/>
                        </a:rPr>
                        <a:t>This technology enables integrators or developers to improve device accessibility, benefiting wheelchair users.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mn-lt"/>
                          <a:cs typeface="Arial" panose="020B0604020202020204" pitchFamily="34" charset="0"/>
                        </a:rPr>
                        <a:t>19</a:t>
                      </a:r>
                    </a:p>
                  </a:txBody>
                  <a:tcPr/>
                </a:tc>
                <a:extLst>
                  <a:ext uri="{0D108BD9-81ED-4DB2-BD59-A6C34878D82A}">
                    <a16:rowId xmlns:a16="http://schemas.microsoft.com/office/drawing/2014/main" val="10007"/>
                  </a:ext>
                </a:extLst>
              </a:tr>
              <a:tr h="45847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dk1"/>
                          </a:solidFill>
                          <a:latin typeface="+mn-lt"/>
                          <a:ea typeface="+mn-ea"/>
                          <a:cs typeface="Arial" panose="020B0604020202020204" pitchFamily="34" charset="0"/>
                        </a:rPr>
                        <a:t>PS Tie Back</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Wheelchair users facing challenges accessing electrical devices can leverage gesture-based machine learning </a:t>
                      </a:r>
                      <a:r>
                        <a:rPr lang="en-US" sz="1200" dirty="0">
                          <a:latin typeface="+mn-lt"/>
                          <a:cs typeface="Arial" panose="020B0604020202020204" pitchFamily="34" charset="0"/>
                        </a:rPr>
                        <a:t>technology</a:t>
                      </a:r>
                      <a:r>
                        <a:rPr lang="en-US" sz="1200" dirty="0"/>
                        <a:t> to improve device accessibility.</a:t>
                      </a:r>
                      <a:endParaRPr lang="en-US" sz="1200" dirty="0">
                        <a:latin typeface="+mn-lt"/>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mn-lt"/>
                          <a:cs typeface="Arial" panose="020B0604020202020204" pitchFamily="34" charset="0"/>
                        </a:rPr>
                        <a:t>23</a:t>
                      </a:r>
                    </a:p>
                  </a:txBody>
                  <a:tcPr/>
                </a:tc>
                <a:extLst>
                  <a:ext uri="{0D108BD9-81ED-4DB2-BD59-A6C34878D82A}">
                    <a16:rowId xmlns:a16="http://schemas.microsoft.com/office/drawing/2014/main" val="3083811812"/>
                  </a:ext>
                </a:extLst>
              </a:tr>
              <a:tr h="49286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dk1"/>
                          </a:solidFill>
                          <a:latin typeface="+mn-lt"/>
                          <a:ea typeface="+mn-ea"/>
                          <a:cs typeface="Arial" panose="020B0604020202020204" pitchFamily="34" charset="0"/>
                        </a:rPr>
                        <a:t>New contributions </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We present a device classification system to identify the electrical devices a wheelchair user points at. This system leverages pointing direction prediction (based on DeePoint) and object detection as the core ML technology, which can enable touchless device control and improve device accessibility for wheelchair users.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mn-lt"/>
                          <a:cs typeface="Arial" panose="020B0604020202020204" pitchFamily="34" charset="0"/>
                        </a:rPr>
                        <a:t>22</a:t>
                      </a:r>
                    </a:p>
                  </a:txBody>
                  <a:tcPr/>
                </a:tc>
                <a:extLst>
                  <a:ext uri="{0D108BD9-81ED-4DB2-BD59-A6C34878D82A}">
                    <a16:rowId xmlns:a16="http://schemas.microsoft.com/office/drawing/2014/main" val="1096071760"/>
                  </a:ext>
                </a:extLst>
              </a:tr>
              <a:tr h="44289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dk1"/>
                          </a:solidFill>
                          <a:latin typeface="+mn-lt"/>
                          <a:ea typeface="+mn-ea"/>
                          <a:cs typeface="Arial" panose="020B0604020202020204" pitchFamily="34" charset="0"/>
                        </a:rPr>
                        <a:t>Scope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dk1"/>
                          </a:solidFill>
                          <a:effectLst/>
                          <a:latin typeface="+mn-lt"/>
                          <a:ea typeface="+mn-ea"/>
                          <a:cs typeface="+mn-cs"/>
                        </a:rPr>
                        <a:t>To evaluate the feasibility of developing a device classification system capable of interpreting gesture-based interactions to improve device accessibility for wheelchair users. The actual electrical device control is excluded.</a:t>
                      </a:r>
                      <a:endParaRPr lang="en-US" sz="1200" dirty="0">
                        <a:latin typeface="+mn-lt"/>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mn-lt"/>
                          <a:cs typeface="Arial" panose="020B0604020202020204" pitchFamily="34" charset="0"/>
                        </a:rPr>
                        <a:t>17</a:t>
                      </a:r>
                    </a:p>
                  </a:txBody>
                  <a:tcPr/>
                </a:tc>
                <a:extLst>
                  <a:ext uri="{0D108BD9-81ED-4DB2-BD59-A6C34878D82A}">
                    <a16:rowId xmlns:a16="http://schemas.microsoft.com/office/drawing/2014/main" val="1343236813"/>
                  </a:ext>
                </a:extLst>
              </a:tr>
              <a:tr h="424090">
                <a:tc>
                  <a:txBody>
                    <a:bodyPr/>
                    <a:lstStyle/>
                    <a:p>
                      <a:r>
                        <a:rPr lang="en-US" sz="1200" b="1" baseline="0" dirty="0">
                          <a:latin typeface="+mn-lt"/>
                          <a:cs typeface="Arial" panose="020B0604020202020204" pitchFamily="34" charset="0"/>
                        </a:rPr>
                        <a:t>Methodology</a:t>
                      </a:r>
                      <a:endParaRPr lang="en-US" sz="1200" b="1" dirty="0">
                        <a:latin typeface="+mn-lt"/>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cs typeface="Arial" panose="020B0604020202020204" pitchFamily="34" charset="0"/>
                        </a:rPr>
                        <a:t>Machine learning, transformer, deep learning, computer vision, object detection</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mn-lt"/>
                        <a:cs typeface="Arial" panose="020B0604020202020204" pitchFamily="34" charset="0"/>
                      </a:endParaRPr>
                    </a:p>
                  </a:txBody>
                  <a:tcPr/>
                </a:tc>
                <a:extLst>
                  <a:ext uri="{0D108BD9-81ED-4DB2-BD59-A6C34878D82A}">
                    <a16:rowId xmlns:a16="http://schemas.microsoft.com/office/drawing/2014/main" val="3560585428"/>
                  </a:ext>
                </a:extLst>
              </a:tr>
              <a:tr h="401167">
                <a:tc>
                  <a:txBody>
                    <a:bodyPr/>
                    <a:lstStyle/>
                    <a:p>
                      <a:r>
                        <a:rPr lang="en-US" sz="1200" b="1" baseline="0" dirty="0">
                          <a:latin typeface="+mn-lt"/>
                          <a:cs typeface="Arial" panose="020B0604020202020204" pitchFamily="34" charset="0"/>
                        </a:rPr>
                        <a:t>Inputs</a:t>
                      </a:r>
                      <a:endParaRPr lang="en-US" sz="1200" b="1" dirty="0">
                        <a:latin typeface="+mn-lt"/>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Videos featuring a seated individual pointing to electrical devices</a:t>
                      </a:r>
                      <a:endParaRPr lang="en-US" sz="1200" dirty="0">
                        <a:latin typeface="+mn-lt"/>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mn-lt"/>
                          <a:cs typeface="Arial" panose="020B0604020202020204" pitchFamily="34" charset="0"/>
                        </a:rPr>
                        <a:t>NA</a:t>
                      </a:r>
                    </a:p>
                  </a:txBody>
                  <a:tcPr/>
                </a:tc>
                <a:extLst>
                  <a:ext uri="{0D108BD9-81ED-4DB2-BD59-A6C34878D82A}">
                    <a16:rowId xmlns:a16="http://schemas.microsoft.com/office/drawing/2014/main" val="3028355428"/>
                  </a:ext>
                </a:extLst>
              </a:tr>
              <a:tr h="45847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baseline="0" dirty="0">
                          <a:latin typeface="+mn-lt"/>
                          <a:cs typeface="Arial" panose="020B0604020202020204" pitchFamily="34" charset="0"/>
                        </a:rPr>
                        <a:t>Outputs</a:t>
                      </a:r>
                      <a:endParaRPr lang="en-US" sz="1200" b="1" dirty="0">
                        <a:latin typeface="+mn-lt"/>
                        <a:cs typeface="Arial" panose="020B0604020202020204" pitchFamily="34" charset="0"/>
                      </a:endParaRPr>
                    </a:p>
                  </a:txBody>
                  <a:tcPr/>
                </a:tc>
                <a:tc>
                  <a:txBody>
                    <a:bodyPr/>
                    <a:lstStyle/>
                    <a:p>
                      <a:r>
                        <a:rPr lang="en-US" sz="1200" dirty="0">
                          <a:solidFill>
                            <a:schemeClr val="tx1"/>
                          </a:solidFill>
                          <a:latin typeface="+mn-lt"/>
                          <a:cs typeface="Arial" panose="020B0604020202020204" pitchFamily="34" charset="0"/>
                        </a:rPr>
                        <a:t>Device classes ( TV, lamp</a:t>
                      </a:r>
                      <a:r>
                        <a:rPr lang="en-US" sz="1200">
                          <a:solidFill>
                            <a:schemeClr val="tx1"/>
                          </a:solidFill>
                          <a:latin typeface="+mn-lt"/>
                          <a:cs typeface="Arial" panose="020B0604020202020204" pitchFamily="34" charset="0"/>
                        </a:rPr>
                        <a:t>, fan) and </a:t>
                      </a:r>
                      <a:r>
                        <a:rPr lang="en-US" sz="1200" dirty="0">
                          <a:solidFill>
                            <a:schemeClr val="tx1"/>
                          </a:solidFill>
                          <a:latin typeface="+mn-lt"/>
                          <a:cs typeface="Arial" panose="020B0604020202020204" pitchFamily="34" charset="0"/>
                        </a:rPr>
                        <a:t>probability of device classification accuracy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mn-lt"/>
                          <a:cs typeface="Arial" panose="020B0604020202020204" pitchFamily="34" charset="0"/>
                        </a:rPr>
                        <a:t>NA</a:t>
                      </a:r>
                    </a:p>
                  </a:txBody>
                  <a:tcPr/>
                </a:tc>
                <a:extLst>
                  <a:ext uri="{0D108BD9-81ED-4DB2-BD59-A6C34878D82A}">
                    <a16:rowId xmlns:a16="http://schemas.microsoft.com/office/drawing/2014/main" val="2663295773"/>
                  </a:ext>
                </a:extLst>
              </a:tr>
            </a:tbl>
          </a:graphicData>
        </a:graphic>
      </p:graphicFrame>
      <p:sp>
        <p:nvSpPr>
          <p:cNvPr id="3" name="Title 2"/>
          <p:cNvSpPr>
            <a:spLocks noGrp="1"/>
          </p:cNvSpPr>
          <p:nvPr>
            <p:ph type="title"/>
          </p:nvPr>
        </p:nvSpPr>
        <p:spPr>
          <a:xfrm>
            <a:off x="124642" y="0"/>
            <a:ext cx="8482818" cy="263735"/>
          </a:xfrm>
        </p:spPr>
        <p:txBody>
          <a:bodyPr>
            <a:noAutofit/>
          </a:bodyPr>
          <a:lstStyle/>
          <a:p>
            <a:r>
              <a:rPr lang="en-US" sz="2400" dirty="0">
                <a:latin typeface="+mn-lt"/>
              </a:rPr>
              <a:t>Thesis Statement</a:t>
            </a:r>
          </a:p>
        </p:txBody>
      </p:sp>
    </p:spTree>
    <p:extLst>
      <p:ext uri="{BB962C8B-B14F-4D97-AF65-F5344CB8AC3E}">
        <p14:creationId xmlns:p14="http://schemas.microsoft.com/office/powerpoint/2010/main" val="254432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10389482"/>
              </p:ext>
            </p:extLst>
          </p:nvPr>
        </p:nvGraphicFramePr>
        <p:xfrm>
          <a:off x="124642" y="671728"/>
          <a:ext cx="8728105" cy="1828800"/>
        </p:xfrm>
        <a:graphic>
          <a:graphicData uri="http://schemas.openxmlformats.org/drawingml/2006/table">
            <a:tbl>
              <a:tblPr firstRow="1" bandRow="1">
                <a:tableStyleId>{5C22544A-7EE6-4342-B048-85BDC9FD1C3A}</a:tableStyleId>
              </a:tblPr>
              <a:tblGrid>
                <a:gridCol w="2067324">
                  <a:extLst>
                    <a:ext uri="{9D8B030D-6E8A-4147-A177-3AD203B41FA5}">
                      <a16:colId xmlns:a16="http://schemas.microsoft.com/office/drawing/2014/main" val="20000"/>
                    </a:ext>
                  </a:extLst>
                </a:gridCol>
                <a:gridCol w="5267959">
                  <a:extLst>
                    <a:ext uri="{9D8B030D-6E8A-4147-A177-3AD203B41FA5}">
                      <a16:colId xmlns:a16="http://schemas.microsoft.com/office/drawing/2014/main" val="20001"/>
                    </a:ext>
                  </a:extLst>
                </a:gridCol>
                <a:gridCol w="1392822">
                  <a:extLst>
                    <a:ext uri="{9D8B030D-6E8A-4147-A177-3AD203B41FA5}">
                      <a16:colId xmlns:a16="http://schemas.microsoft.com/office/drawing/2014/main" val="2172403899"/>
                    </a:ext>
                  </a:extLst>
                </a:gridCol>
              </a:tblGrid>
              <a:tr h="125730">
                <a:tc>
                  <a:txBody>
                    <a:bodyPr/>
                    <a:lstStyle/>
                    <a:p>
                      <a:r>
                        <a:rPr lang="en-US" sz="1200" baseline="0" dirty="0">
                          <a:latin typeface="Arial" panose="020B0604020202020204" pitchFamily="34" charset="0"/>
                          <a:cs typeface="Arial" panose="020B0604020202020204" pitchFamily="34" charset="0"/>
                        </a:rPr>
                        <a:t>(A) Deliverable</a:t>
                      </a:r>
                      <a:endParaRPr lang="en-US" sz="1200" dirty="0">
                        <a:latin typeface="Arial" panose="020B0604020202020204" pitchFamily="34" charset="0"/>
                        <a:cs typeface="Arial" panose="020B0604020202020204" pitchFamily="34" charset="0"/>
                      </a:endParaRP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l"/>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293370">
                <a:tc>
                  <a:txBody>
                    <a:bodyPr/>
                    <a:lstStyle/>
                    <a:p>
                      <a:r>
                        <a:rPr lang="en-US" sz="1200" b="1" dirty="0">
                          <a:latin typeface="Arial" panose="020B0604020202020204" pitchFamily="34" charset="0"/>
                          <a:cs typeface="Arial" panose="020B0604020202020204" pitchFamily="34" charset="0"/>
                        </a:rPr>
                        <a:t>Research Question 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Does tracking gaze direction enhance the accuracy of pointing direction prediction in the </a:t>
                      </a:r>
                      <a:r>
                        <a:rPr lang="en-US" sz="1200" b="0" i="0" u="none" strike="noStrike" kern="1200">
                          <a:solidFill>
                            <a:schemeClr val="tx1"/>
                          </a:solidFill>
                          <a:effectLst/>
                          <a:latin typeface="+mn-lt"/>
                          <a:ea typeface="+mn-ea"/>
                          <a:cs typeface="+mn-cs"/>
                        </a:rPr>
                        <a:t>first stage </a:t>
                      </a:r>
                      <a:r>
                        <a:rPr lang="en-US" sz="1200" b="0" i="0" u="none" strike="noStrike" kern="1200" dirty="0">
                          <a:solidFill>
                            <a:schemeClr val="tx1"/>
                          </a:solidFill>
                          <a:effectLst/>
                          <a:latin typeface="+mn-lt"/>
                          <a:ea typeface="+mn-ea"/>
                          <a:cs typeface="+mn-cs"/>
                        </a:rPr>
                        <a:t>of the two-stage classification system?</a:t>
                      </a:r>
                      <a:endParaRPr lang="en-US" sz="1200" dirty="0">
                        <a:solidFill>
                          <a:schemeClr val="tx1"/>
                        </a:solidFill>
                        <a:latin typeface="+mn-lt"/>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21</a:t>
                      </a:r>
                    </a:p>
                  </a:txBody>
                  <a:tcPr/>
                </a:tc>
                <a:extLst>
                  <a:ext uri="{0D108BD9-81ED-4DB2-BD59-A6C34878D82A}">
                    <a16:rowId xmlns:a16="http://schemas.microsoft.com/office/drawing/2014/main" val="3342440075"/>
                  </a:ext>
                </a:extLst>
              </a:tr>
              <a:tr h="293370">
                <a:tc>
                  <a:txBody>
                    <a:bodyPr/>
                    <a:lstStyle/>
                    <a:p>
                      <a:r>
                        <a:rPr lang="en-US" sz="1200" b="1" dirty="0">
                          <a:latin typeface="Arial" panose="020B0604020202020204" pitchFamily="34" charset="0"/>
                          <a:cs typeface="Arial" panose="020B0604020202020204" pitchFamily="34" charset="0"/>
                        </a:rPr>
                        <a:t>Research Question 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Can a two-stage classification system be developed to identify the electrical devices a wheelchair user points at, enabling touchless device control and improving accessibility?</a:t>
                      </a:r>
                      <a:endParaRPr lang="en-US" sz="1200" b="0" i="0" kern="1200" dirty="0">
                        <a:solidFill>
                          <a:schemeClr val="tx1"/>
                        </a:solidFill>
                        <a:effectLst/>
                        <a:latin typeface="+mn-lt"/>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24</a:t>
                      </a:r>
                    </a:p>
                  </a:txBody>
                  <a:tcPr/>
                </a:tc>
                <a:extLst>
                  <a:ext uri="{0D108BD9-81ED-4DB2-BD59-A6C34878D82A}">
                    <a16:rowId xmlns:a16="http://schemas.microsoft.com/office/drawing/2014/main" val="10001"/>
                  </a:ext>
                </a:extLst>
              </a:tr>
              <a:tr h="209550">
                <a:tc>
                  <a:txBody>
                    <a:bodyPr/>
                    <a:lstStyle/>
                    <a:p>
                      <a:r>
                        <a:rPr lang="en-US" sz="1200" b="1" dirty="0">
                          <a:latin typeface="Arial" panose="020B0604020202020204" pitchFamily="34" charset="0"/>
                          <a:cs typeface="Arial" panose="020B0604020202020204" pitchFamily="34" charset="0"/>
                        </a:rPr>
                        <a:t>Research Question 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Which ML model works best for the second stage of the two-stage classification system for identification of electrical devices as pointed by wheelchair user?</a:t>
                      </a: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23</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Title 2"/>
          <p:cNvSpPr>
            <a:spLocks noGrp="1"/>
          </p:cNvSpPr>
          <p:nvPr>
            <p:ph type="title"/>
          </p:nvPr>
        </p:nvSpPr>
        <p:spPr>
          <a:xfrm>
            <a:off x="124642" y="206826"/>
            <a:ext cx="7666975" cy="246909"/>
          </a:xfrm>
        </p:spPr>
        <p:txBody>
          <a:bodyPr/>
          <a:lstStyle/>
          <a:p>
            <a:r>
              <a:rPr lang="en-US" sz="1400" dirty="0"/>
              <a:t>Research Question Instructions</a:t>
            </a:r>
          </a:p>
        </p:txBody>
      </p:sp>
    </p:spTree>
    <p:extLst>
      <p:ext uri="{BB962C8B-B14F-4D97-AF65-F5344CB8AC3E}">
        <p14:creationId xmlns:p14="http://schemas.microsoft.com/office/powerpoint/2010/main" val="2484289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101881209"/>
              </p:ext>
            </p:extLst>
          </p:nvPr>
        </p:nvGraphicFramePr>
        <p:xfrm>
          <a:off x="56444" y="319851"/>
          <a:ext cx="9037478" cy="5904414"/>
        </p:xfrm>
        <a:graphic>
          <a:graphicData uri="http://schemas.openxmlformats.org/drawingml/2006/table">
            <a:tbl>
              <a:tblPr firstRow="1" bandRow="1">
                <a:tableStyleId>{5C22544A-7EE6-4342-B048-85BDC9FD1C3A}</a:tableStyleId>
              </a:tblPr>
              <a:tblGrid>
                <a:gridCol w="1319969">
                  <a:extLst>
                    <a:ext uri="{9D8B030D-6E8A-4147-A177-3AD203B41FA5}">
                      <a16:colId xmlns:a16="http://schemas.microsoft.com/office/drawing/2014/main" val="20000"/>
                    </a:ext>
                  </a:extLst>
                </a:gridCol>
                <a:gridCol w="6882604">
                  <a:extLst>
                    <a:ext uri="{9D8B030D-6E8A-4147-A177-3AD203B41FA5}">
                      <a16:colId xmlns:a16="http://schemas.microsoft.com/office/drawing/2014/main" val="20001"/>
                    </a:ext>
                  </a:extLst>
                </a:gridCol>
                <a:gridCol w="834905">
                  <a:extLst>
                    <a:ext uri="{9D8B030D-6E8A-4147-A177-3AD203B41FA5}">
                      <a16:colId xmlns:a16="http://schemas.microsoft.com/office/drawing/2014/main" val="2172403899"/>
                    </a:ext>
                  </a:extLst>
                </a:gridCol>
              </a:tblGrid>
              <a:tr h="282222">
                <a:tc>
                  <a:txBody>
                    <a:bodyPr/>
                    <a:lstStyle/>
                    <a:p>
                      <a:r>
                        <a:rPr lang="en-US" sz="1200" baseline="0" dirty="0">
                          <a:latin typeface="Arial"/>
                          <a:cs typeface="Arial"/>
                        </a:rPr>
                        <a:t>(A) Deliverable</a:t>
                      </a:r>
                      <a:endParaRPr lang="en-US" sz="1200" dirty="0">
                        <a:latin typeface="Arial" panose="020B0604020202020204" pitchFamily="34" charset="0"/>
                        <a:cs typeface="Arial" panose="020B0604020202020204" pitchFamily="34" charset="0"/>
                      </a:endParaRP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l"/>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414097">
                <a:tc>
                  <a:txBody>
                    <a:bodyPr/>
                    <a:lstStyle/>
                    <a:p>
                      <a:r>
                        <a:rPr lang="en-US" sz="1000" b="1" dirty="0">
                          <a:latin typeface="Arial" panose="020B0604020202020204" pitchFamily="34" charset="0"/>
                          <a:cs typeface="Arial" panose="020B0604020202020204" pitchFamily="34" charset="0"/>
                        </a:rPr>
                        <a:t>Hypothesis 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Tracking gaze direction can improve the accuracy of finger pointing direction prediction by approximately 5% in the first stages of a two-stage classification system.</a:t>
                      </a:r>
                      <a:endParaRPr lang="en-US" sz="1200" dirty="0">
                        <a:solidFill>
                          <a:schemeClr val="tx1"/>
                        </a:solidFill>
                        <a:latin typeface="+mn-lt"/>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24</a:t>
                      </a:r>
                    </a:p>
                  </a:txBody>
                  <a:tcPr/>
                </a:tc>
                <a:extLst>
                  <a:ext uri="{0D108BD9-81ED-4DB2-BD59-A6C34878D82A}">
                    <a16:rowId xmlns:a16="http://schemas.microsoft.com/office/drawing/2014/main" val="10001"/>
                  </a:ext>
                </a:extLst>
              </a:tr>
              <a:tr h="268421">
                <a:tc>
                  <a:txBody>
                    <a:bodyPr/>
                    <a:lstStyle/>
                    <a:p>
                      <a:r>
                        <a:rPr lang="en-US" sz="1000" b="1" dirty="0">
                          <a:latin typeface="Arial"/>
                          <a:cs typeface="Arial"/>
                        </a:rPr>
                        <a:t>Independent Vars</a:t>
                      </a:r>
                      <a:endParaRPr lang="en-US" sz="1000" b="1" dirty="0">
                        <a:latin typeface="Arial" panose="020B0604020202020204" pitchFamily="34" charset="0"/>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Videos featuring a seated individual pointing to various direction</a:t>
                      </a:r>
                      <a:endParaRPr lang="en-US" sz="1200" b="0" dirty="0">
                        <a:solidFill>
                          <a:schemeClr val="tx1"/>
                        </a:solidFill>
                        <a:latin typeface="+mn-lt"/>
                        <a:cs typeface="Arial" panose="020B0604020202020204" pitchFamily="34" charset="0"/>
                      </a:endParaR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2"/>
                  </a:ext>
                </a:extLst>
              </a:tr>
              <a:tr h="268421">
                <a:tc>
                  <a:txBody>
                    <a:bodyPr/>
                    <a:lstStyle/>
                    <a:p>
                      <a:r>
                        <a:rPr lang="en-US" sz="1000" b="1" baseline="0" dirty="0">
                          <a:latin typeface="Arial"/>
                          <a:cs typeface="Arial"/>
                        </a:rPr>
                        <a:t>Dependent Var</a:t>
                      </a:r>
                      <a:endParaRPr lang="en-US" sz="1000" b="1" dirty="0">
                        <a:latin typeface="Arial" panose="020B0604020202020204" pitchFamily="34" charset="0"/>
                        <a:cs typeface="Arial" panose="020B0604020202020204" pitchFamily="34" charset="0"/>
                      </a:endParaRPr>
                    </a:p>
                  </a:txBody>
                  <a:tcPr/>
                </a:tc>
                <a:tc>
                  <a:txBody>
                    <a:bodyPr/>
                    <a:lstStyle/>
                    <a:p>
                      <a:r>
                        <a:rPr lang="en-US" sz="1200" dirty="0">
                          <a:solidFill>
                            <a:srgbClr val="002060"/>
                          </a:solidFill>
                          <a:latin typeface="+mn-lt"/>
                          <a:cs typeface="Arial" panose="020B0604020202020204" pitchFamily="34" charset="0"/>
                        </a:rPr>
                        <a:t>3D pointing direction estimation and probability of pointing</a:t>
                      </a:r>
                    </a:p>
                  </a:txBody>
                  <a:tcPr/>
                </a:tc>
                <a:tc>
                  <a:txBody>
                    <a:bodyPr/>
                    <a:lstStyle/>
                    <a:p>
                      <a:r>
                        <a:rPr lang="en-US" sz="1200" b="0"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3"/>
                  </a:ext>
                </a:extLst>
              </a:tr>
              <a:tr h="420227">
                <a:tc>
                  <a:txBody>
                    <a:bodyPr/>
                    <a:lstStyle/>
                    <a:p>
                      <a:r>
                        <a:rPr lang="en-US" sz="1000" b="1" dirty="0">
                          <a:latin typeface="Arial" panose="020B0604020202020204" pitchFamily="34" charset="0"/>
                          <a:cs typeface="Arial" panose="020B0604020202020204" pitchFamily="34" charset="0"/>
                        </a:rPr>
                        <a:t>Testable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The DeePoint dataset will be divided into 70% for training, 15% for validation, and 15% for testing</a:t>
                      </a:r>
                      <a:r>
                        <a:rPr lang="en-US" sz="1200" dirty="0">
                          <a:solidFill>
                            <a:srgbClr val="002060"/>
                          </a:solidFill>
                        </a:rPr>
                        <a:t>. The DeePoint model will be fine-tuned by incorporating gaze direction as an additional feature. Expe</a:t>
                      </a:r>
                      <a:r>
                        <a:rPr lang="en-US" sz="1200" dirty="0">
                          <a:solidFill>
                            <a:schemeClr val="tx1"/>
                          </a:solidFill>
                        </a:rPr>
                        <a:t>riments will be conducted on a dataset of seated users, with classification results compared to those produced by the original system to assess performance improvements.</a:t>
                      </a:r>
                      <a:endParaRPr lang="en-US" sz="1200" b="0" i="0" kern="1200" dirty="0">
                        <a:solidFill>
                          <a:schemeClr val="tx1"/>
                        </a:solidFill>
                        <a:effectLst/>
                        <a:latin typeface="+mn-lt"/>
                        <a:ea typeface="+mn-ea"/>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34</a:t>
                      </a:r>
                    </a:p>
                  </a:txBody>
                  <a:tcPr/>
                </a:tc>
                <a:extLst>
                  <a:ext uri="{0D108BD9-81ED-4DB2-BD59-A6C34878D82A}">
                    <a16:rowId xmlns:a16="http://schemas.microsoft.com/office/drawing/2014/main" val="10007"/>
                  </a:ext>
                </a:extLst>
              </a:tr>
              <a:tr h="251705">
                <a:tc>
                  <a:txBody>
                    <a:bodyPr/>
                    <a:lstStyle/>
                    <a:p>
                      <a:r>
                        <a:rPr lang="en-US" sz="1000" b="1" dirty="0">
                          <a:latin typeface="Arial" panose="020B0604020202020204" pitchFamily="34" charset="0"/>
                          <a:cs typeface="Arial" panose="020B0604020202020204" pitchFamily="34" charset="0"/>
                        </a:rPr>
                        <a:t>Hypothesis 2</a:t>
                      </a:r>
                    </a:p>
                  </a:txBody>
                  <a:tcPr/>
                </a:tc>
                <a:tc>
                  <a:txBody>
                    <a:bodyPr/>
                    <a:lstStyle/>
                    <a:p>
                      <a:pPr rtl="0"/>
                      <a:r>
                        <a:rPr lang="en-US" sz="1200" dirty="0">
                          <a:solidFill>
                            <a:srgbClr val="002060"/>
                          </a:solidFill>
                        </a:rPr>
                        <a:t>The proposed two-stage classification system can reach 70% accuracy in identifying the electrical devices a wheelchair user points at.</a:t>
                      </a:r>
                      <a:br>
                        <a:rPr lang="en-US" sz="1200" dirty="0">
                          <a:solidFill>
                            <a:srgbClr val="FF0000"/>
                          </a:solidFill>
                        </a:rPr>
                      </a:br>
                      <a:endParaRPr lang="en-US" sz="1200" dirty="0">
                        <a:solidFill>
                          <a:srgbClr val="FF0000"/>
                        </a:solidFill>
                        <a:latin typeface="+mn-lt"/>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17</a:t>
                      </a:r>
                    </a:p>
                  </a:txBody>
                  <a:tcPr/>
                </a:tc>
                <a:extLst>
                  <a:ext uri="{0D108BD9-81ED-4DB2-BD59-A6C34878D82A}">
                    <a16:rowId xmlns:a16="http://schemas.microsoft.com/office/drawing/2014/main" val="1096071760"/>
                  </a:ext>
                </a:extLst>
              </a:tr>
              <a:tr h="403052">
                <a:tc>
                  <a:txBody>
                    <a:bodyPr/>
                    <a:lstStyle/>
                    <a:p>
                      <a:r>
                        <a:rPr lang="en-US" sz="1000" b="1" dirty="0">
                          <a:latin typeface="Arial"/>
                          <a:cs typeface="Arial"/>
                        </a:rPr>
                        <a:t>Independent Vars</a:t>
                      </a:r>
                      <a:endParaRPr lang="en-US" sz="1000" b="1" dirty="0">
                        <a:latin typeface="Arial" panose="020B0604020202020204" pitchFamily="34" charset="0"/>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Videos featuring a seated individual pointing to electrical devices</a:t>
                      </a:r>
                      <a:endParaRPr lang="en-US" sz="1200" dirty="0">
                        <a:solidFill>
                          <a:schemeClr val="tx1"/>
                        </a:solidFill>
                        <a:latin typeface="+mn-lt"/>
                        <a:cs typeface="Arial" panose="020B0604020202020204" pitchFamily="34" charset="0"/>
                      </a:endParaR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343236813"/>
                  </a:ext>
                </a:extLst>
              </a:tr>
              <a:tr h="268421">
                <a:tc>
                  <a:txBody>
                    <a:bodyPr/>
                    <a:lstStyle/>
                    <a:p>
                      <a:r>
                        <a:rPr lang="en-US" sz="1000" b="1" baseline="0" dirty="0">
                          <a:latin typeface="Arial"/>
                          <a:cs typeface="Arial"/>
                        </a:rPr>
                        <a:t>Dependent Var</a:t>
                      </a:r>
                      <a:endParaRPr lang="en-US" sz="1000" b="1" dirty="0">
                        <a:latin typeface="Arial" panose="020B0604020202020204" pitchFamily="34" charset="0"/>
                        <a:cs typeface="Arial" panose="020B0604020202020204" pitchFamily="34" charset="0"/>
                      </a:endParaRPr>
                    </a:p>
                  </a:txBody>
                  <a:tcPr/>
                </a:tc>
                <a:tc>
                  <a:txBody>
                    <a:bodyPr/>
                    <a:lstStyle/>
                    <a:p>
                      <a:r>
                        <a:rPr lang="en-US" sz="1200" dirty="0">
                          <a:solidFill>
                            <a:schemeClr val="tx1"/>
                          </a:solidFill>
                          <a:latin typeface="+mn-lt"/>
                          <a:cs typeface="Arial" panose="020B0604020202020204" pitchFamily="34" charset="0"/>
                        </a:rPr>
                        <a:t>Device classes and probability </a:t>
                      </a:r>
                      <a:r>
                        <a:rPr lang="en-US" sz="1200" dirty="0">
                          <a:solidFill>
                            <a:srgbClr val="002060"/>
                          </a:solidFill>
                          <a:latin typeface="+mn-lt"/>
                          <a:cs typeface="Arial" panose="020B0604020202020204" pitchFamily="34" charset="0"/>
                        </a:rPr>
                        <a:t>of device classification accuracy</a:t>
                      </a:r>
                    </a:p>
                  </a:txBody>
                  <a:tcPr/>
                </a:tc>
                <a:tc>
                  <a:txBody>
                    <a:bodyPr/>
                    <a:lstStyle/>
                    <a:p>
                      <a:r>
                        <a:rPr lang="en-US" sz="1200" b="0"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3560585428"/>
                  </a:ext>
                </a:extLst>
              </a:tr>
              <a:tr h="387720">
                <a:tc>
                  <a:txBody>
                    <a:bodyPr/>
                    <a:lstStyle/>
                    <a:p>
                      <a:r>
                        <a:rPr lang="en-US" sz="1000" b="1" dirty="0">
                          <a:latin typeface="Arial" panose="020B0604020202020204" pitchFamily="34" charset="0"/>
                          <a:cs typeface="Arial" panose="020B0604020202020204" pitchFamily="34" charset="0"/>
                        </a:rPr>
                        <a:t>Testable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DeePoint dataset will be split into 70%, 15%, and 15% and used in the training, validation, and test sets to train the custom classification model. Experiments will be conducted on a dataset of seated users to collect the classification results and compare them to the hypothesized 70% accuracy threshold.</a:t>
                      </a:r>
                      <a:endParaRPr lang="en-US" sz="1200" b="0" i="0" kern="1200" dirty="0">
                        <a:solidFill>
                          <a:schemeClr val="dk1"/>
                        </a:solidFill>
                        <a:effectLst/>
                        <a:latin typeface="+mn-lt"/>
                        <a:ea typeface="+mn-ea"/>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a:latin typeface="Arial" panose="020B0604020202020204" pitchFamily="34" charset="0"/>
                          <a:cs typeface="Arial" panose="020B0604020202020204" pitchFamily="34" charset="0"/>
                        </a:rPr>
                        <a:t>32</a:t>
                      </a:r>
                      <a:endParaRPr lang="en-US" sz="120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8355428"/>
                  </a:ext>
                </a:extLst>
              </a:tr>
              <a:tr h="464260">
                <a:tc>
                  <a:txBody>
                    <a:bodyPr/>
                    <a:lstStyle/>
                    <a:p>
                      <a:r>
                        <a:rPr lang="en-US" sz="1000" b="1" dirty="0">
                          <a:solidFill>
                            <a:schemeClr val="tx1"/>
                          </a:solidFill>
                          <a:latin typeface="Arial" panose="020B0604020202020204" pitchFamily="34" charset="0"/>
                          <a:cs typeface="Arial" panose="020B0604020202020204" pitchFamily="34" charset="0"/>
                        </a:rPr>
                        <a:t>Hypothesis 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02060"/>
                          </a:solidFill>
                          <a:effectLst/>
                          <a:latin typeface="+mn-lt"/>
                          <a:ea typeface="+mn-ea"/>
                          <a:cs typeface="+mn-cs"/>
                        </a:rPr>
                        <a:t>In the second stage, </a:t>
                      </a:r>
                      <a:r>
                        <a:rPr lang="en-US" sz="1200" b="0" i="0" u="none" strike="noStrike" kern="1200" dirty="0">
                          <a:solidFill>
                            <a:schemeClr val="dk1"/>
                          </a:solidFill>
                          <a:effectLst/>
                          <a:latin typeface="+mn-lt"/>
                          <a:ea typeface="+mn-ea"/>
                          <a:cs typeface="+mn-cs"/>
                        </a:rPr>
                        <a:t>the proposed device classification system incorporating the YOLO model is expected to outperform the model using the Fast R-CNN as an object detection component.</a:t>
                      </a:r>
                      <a:endParaRPr lang="en-US" sz="1200" dirty="0">
                        <a:solidFill>
                          <a:schemeClr val="tx1"/>
                        </a:solidFill>
                        <a:latin typeface="+mn-lt"/>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28</a:t>
                      </a:r>
                    </a:p>
                  </a:txBody>
                  <a:tcPr/>
                </a:tc>
                <a:extLst>
                  <a:ext uri="{0D108BD9-81ED-4DB2-BD59-A6C34878D82A}">
                    <a16:rowId xmlns:a16="http://schemas.microsoft.com/office/drawing/2014/main" val="2663295773"/>
                  </a:ext>
                </a:extLst>
              </a:tr>
              <a:tr h="268421">
                <a:tc>
                  <a:txBody>
                    <a:bodyPr/>
                    <a:lstStyle/>
                    <a:p>
                      <a:r>
                        <a:rPr lang="en-US" sz="1000" b="1" dirty="0">
                          <a:latin typeface="Arial"/>
                          <a:cs typeface="Arial"/>
                        </a:rPr>
                        <a:t>Independent Vars</a:t>
                      </a:r>
                      <a:endParaRPr lang="en-US" sz="1000" b="1" dirty="0">
                        <a:latin typeface="Arial" panose="020B0604020202020204" pitchFamily="34" charset="0"/>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Videos featuring a seated individual pointing to electrical devices</a:t>
                      </a:r>
                      <a:endParaRPr lang="en-US" sz="1200" dirty="0">
                        <a:solidFill>
                          <a:schemeClr val="tx1"/>
                        </a:solidFill>
                        <a:latin typeface="+mn-lt"/>
                        <a:cs typeface="Arial" panose="020B0604020202020204" pitchFamily="34" charset="0"/>
                      </a:endParaR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3065693737"/>
                  </a:ext>
                </a:extLst>
              </a:tr>
              <a:tr h="268421">
                <a:tc>
                  <a:txBody>
                    <a:bodyPr/>
                    <a:lstStyle/>
                    <a:p>
                      <a:r>
                        <a:rPr lang="en-US" sz="1000" b="1" baseline="0" dirty="0">
                          <a:latin typeface="Arial"/>
                          <a:cs typeface="Arial"/>
                        </a:rPr>
                        <a:t>Dependent Var</a:t>
                      </a:r>
                      <a:endParaRPr lang="en-US" sz="1000" b="1" dirty="0">
                        <a:latin typeface="Arial" panose="020B0604020202020204" pitchFamily="34" charset="0"/>
                        <a:cs typeface="Arial" panose="020B0604020202020204" pitchFamily="34" charset="0"/>
                      </a:endParaRPr>
                    </a:p>
                  </a:txBody>
                  <a:tcPr/>
                </a:tc>
                <a:tc>
                  <a:txBody>
                    <a:bodyPr/>
                    <a:lstStyle/>
                    <a:p>
                      <a:r>
                        <a:rPr lang="en-US" sz="1200" dirty="0">
                          <a:solidFill>
                            <a:schemeClr val="tx1"/>
                          </a:solidFill>
                          <a:latin typeface="+mn-lt"/>
                          <a:cs typeface="Arial" panose="020B0604020202020204" pitchFamily="34" charset="0"/>
                        </a:rPr>
                        <a:t>Device classes and </a:t>
                      </a:r>
                      <a:r>
                        <a:rPr lang="en-US" sz="1200" dirty="0">
                          <a:solidFill>
                            <a:srgbClr val="002060"/>
                          </a:solidFill>
                          <a:latin typeface="+mn-lt"/>
                          <a:cs typeface="Arial" panose="020B0604020202020204" pitchFamily="34" charset="0"/>
                        </a:rPr>
                        <a:t>probability of device classification accuracy</a:t>
                      </a:r>
                    </a:p>
                  </a:txBody>
                  <a:tcPr/>
                </a:tc>
                <a:tc>
                  <a:txBody>
                    <a:bodyPr/>
                    <a:lstStyle/>
                    <a:p>
                      <a:r>
                        <a:rPr lang="en-US" sz="1200" b="0"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3331144063"/>
                  </a:ext>
                </a:extLst>
              </a:tr>
              <a:tr h="317499">
                <a:tc>
                  <a:txBody>
                    <a:bodyPr/>
                    <a:lstStyle/>
                    <a:p>
                      <a:r>
                        <a:rPr lang="en-US" sz="1000" b="1" dirty="0">
                          <a:latin typeface="Arial" panose="020B0604020202020204" pitchFamily="34" charset="0"/>
                          <a:cs typeface="Arial" panose="020B0604020202020204" pitchFamily="34" charset="0"/>
                        </a:rPr>
                        <a:t>Testable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DeePoint dataset will be split into 70%, 15%, and 15% for the training, validation, and test sets to train two classification systems: one using YOLO and the other using Fast R-CNN for the object detection component. Experiments will be conducted on a dataset of seated users to compare the results between these two models.</a:t>
                      </a:r>
                      <a:endParaRPr lang="en-US" sz="1200" b="0" i="0" kern="1200" dirty="0">
                        <a:solidFill>
                          <a:schemeClr val="dk1"/>
                        </a:solidFill>
                        <a:effectLst/>
                        <a:latin typeface="+mn-lt"/>
                        <a:ea typeface="+mn-ea"/>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33</a:t>
                      </a:r>
                    </a:p>
                  </a:txBody>
                  <a:tcPr/>
                </a:tc>
                <a:extLst>
                  <a:ext uri="{0D108BD9-81ED-4DB2-BD59-A6C34878D82A}">
                    <a16:rowId xmlns:a16="http://schemas.microsoft.com/office/drawing/2014/main" val="773435680"/>
                  </a:ext>
                </a:extLst>
              </a:tr>
            </a:tbl>
          </a:graphicData>
        </a:graphic>
      </p:graphicFrame>
      <p:sp>
        <p:nvSpPr>
          <p:cNvPr id="3" name="Title 2"/>
          <p:cNvSpPr>
            <a:spLocks noGrp="1"/>
          </p:cNvSpPr>
          <p:nvPr>
            <p:ph type="title"/>
          </p:nvPr>
        </p:nvSpPr>
        <p:spPr>
          <a:xfrm>
            <a:off x="77605" y="35847"/>
            <a:ext cx="7666975" cy="265723"/>
          </a:xfrm>
        </p:spPr>
        <p:txBody>
          <a:bodyPr/>
          <a:lstStyle/>
          <a:p>
            <a:r>
              <a:rPr lang="en-US" sz="1400" dirty="0"/>
              <a:t>Research Question Instructions</a:t>
            </a:r>
          </a:p>
        </p:txBody>
      </p:sp>
    </p:spTree>
    <p:extLst>
      <p:ext uri="{BB962C8B-B14F-4D97-AF65-F5344CB8AC3E}">
        <p14:creationId xmlns:p14="http://schemas.microsoft.com/office/powerpoint/2010/main" val="3220443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4310882"/>
        </p:xfrm>
        <a:graphic>
          <a:graphicData uri="http://schemas.openxmlformats.org/drawingml/2006/table">
            <a:tbl>
              <a:tblPr firstRow="1" bandRow="1">
                <a:tableStyleId>{5C22544A-7EE6-4342-B048-85BDC9FD1C3A}</a:tableStyleId>
              </a:tblPr>
              <a:tblGrid>
                <a:gridCol w="1450361">
                  <a:extLst>
                    <a:ext uri="{9D8B030D-6E8A-4147-A177-3AD203B41FA5}">
                      <a16:colId xmlns:a16="http://schemas.microsoft.com/office/drawing/2014/main" val="20000"/>
                    </a:ext>
                  </a:extLst>
                </a:gridCol>
                <a:gridCol w="5701553">
                  <a:extLst>
                    <a:ext uri="{9D8B030D-6E8A-4147-A177-3AD203B41FA5}">
                      <a16:colId xmlns:a16="http://schemas.microsoft.com/office/drawing/2014/main" val="20001"/>
                    </a:ext>
                  </a:extLst>
                </a:gridCol>
                <a:gridCol w="1183340">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Nakamura, S., </a:t>
                      </a:r>
                      <a:r>
                        <a:rPr lang="en-US" sz="1200" b="0" i="0" kern="1200" dirty="0" err="1">
                          <a:solidFill>
                            <a:schemeClr val="dk1"/>
                          </a:solidFill>
                          <a:effectLst/>
                          <a:latin typeface="+mn-lt"/>
                          <a:ea typeface="+mn-ea"/>
                          <a:cs typeface="+mn-cs"/>
                        </a:rPr>
                        <a:t>Kawanishi</a:t>
                      </a:r>
                      <a:r>
                        <a:rPr lang="en-US" sz="1200" b="0" i="0" kern="1200" dirty="0">
                          <a:solidFill>
                            <a:schemeClr val="dk1"/>
                          </a:solidFill>
                          <a:effectLst/>
                          <a:latin typeface="+mn-lt"/>
                          <a:ea typeface="+mn-ea"/>
                          <a:cs typeface="+mn-cs"/>
                        </a:rPr>
                        <a:t>, Y., </a:t>
                      </a:r>
                      <a:r>
                        <a:rPr lang="en-US" sz="1200" b="0" i="0" kern="1200" dirty="0" err="1">
                          <a:solidFill>
                            <a:schemeClr val="dk1"/>
                          </a:solidFill>
                          <a:effectLst/>
                          <a:latin typeface="+mn-lt"/>
                          <a:ea typeface="+mn-ea"/>
                          <a:cs typeface="+mn-cs"/>
                        </a:rPr>
                        <a:t>Nobuhara</a:t>
                      </a:r>
                      <a:r>
                        <a:rPr lang="en-US" sz="1200" b="0" i="0" kern="1200" dirty="0">
                          <a:solidFill>
                            <a:schemeClr val="dk1"/>
                          </a:solidFill>
                          <a:effectLst/>
                          <a:latin typeface="+mn-lt"/>
                          <a:ea typeface="+mn-ea"/>
                          <a:cs typeface="+mn-cs"/>
                        </a:rPr>
                        <a:t>, S., &amp; Nishino, K. (</a:t>
                      </a:r>
                      <a:r>
                        <a:rPr lang="en-US" sz="1200" b="1" i="0" kern="1200" dirty="0">
                          <a:solidFill>
                            <a:schemeClr val="dk1"/>
                          </a:solidFill>
                          <a:effectLst/>
                          <a:latin typeface="+mn-lt"/>
                          <a:ea typeface="+mn-ea"/>
                          <a:cs typeface="+mn-cs"/>
                        </a:rPr>
                        <a:t>2023</a:t>
                      </a:r>
                      <a:r>
                        <a:rPr lang="en-US" sz="1200" b="0" i="0" kern="1200" dirty="0">
                          <a:solidFill>
                            <a:schemeClr val="dk1"/>
                          </a:solidFill>
                          <a:effectLst/>
                          <a:latin typeface="+mn-lt"/>
                          <a:ea typeface="+mn-ea"/>
                          <a:cs typeface="+mn-cs"/>
                        </a:rPr>
                        <a:t>). </a:t>
                      </a:r>
                      <a:r>
                        <a:rPr lang="en-US" sz="1200" b="1" i="0" kern="1200" dirty="0" err="1">
                          <a:solidFill>
                            <a:schemeClr val="dk1"/>
                          </a:solidFill>
                          <a:effectLst/>
                          <a:latin typeface="+mn-lt"/>
                          <a:ea typeface="+mn-ea"/>
                          <a:cs typeface="+mn-cs"/>
                        </a:rPr>
                        <a:t>DeePoint</a:t>
                      </a:r>
                      <a:r>
                        <a:rPr lang="en-US" sz="1200" b="0" i="0" kern="1200" dirty="0">
                          <a:solidFill>
                            <a:schemeClr val="dk1"/>
                          </a:solidFill>
                          <a:effectLst/>
                          <a:latin typeface="+mn-lt"/>
                          <a:ea typeface="+mn-ea"/>
                          <a:cs typeface="+mn-cs"/>
                        </a:rPr>
                        <a:t>: Visual Pointing Recognition and Direction Estimation. In </a:t>
                      </a:r>
                      <a:r>
                        <a:rPr lang="en-US" sz="1200" b="0" i="1" kern="1200" dirty="0">
                          <a:solidFill>
                            <a:schemeClr val="dk1"/>
                          </a:solidFill>
                          <a:effectLst/>
                          <a:latin typeface="+mn-lt"/>
                          <a:ea typeface="+mn-ea"/>
                          <a:cs typeface="+mn-cs"/>
                        </a:rPr>
                        <a:t>Proceedings of the IEEE/CVF International Conference on Computer Vision</a:t>
                      </a:r>
                      <a:r>
                        <a:rPr lang="en-US" sz="1200" b="0" i="0" kern="1200" dirty="0">
                          <a:solidFill>
                            <a:schemeClr val="dk1"/>
                          </a:solidFill>
                          <a:effectLst/>
                          <a:latin typeface="+mn-lt"/>
                          <a:ea typeface="+mn-ea"/>
                          <a:cs typeface="+mn-cs"/>
                        </a:rPr>
                        <a:t> (pp. 20577-20587).</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132196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b="0" i="0" kern="1200" dirty="0">
                          <a:solidFill>
                            <a:schemeClr val="dk1"/>
                          </a:solidFill>
                          <a:effectLst/>
                          <a:latin typeface="+mn-lt"/>
                          <a:ea typeface="+mn-ea"/>
                          <a:cs typeface="+mn-cs"/>
                        </a:rPr>
                        <a:t>First-of-its-kind large-scale </a:t>
                      </a:r>
                      <a:r>
                        <a:rPr lang="en-US" sz="1200" b="1" i="0" kern="1200" dirty="0">
                          <a:solidFill>
                            <a:schemeClr val="dk1"/>
                          </a:solidFill>
                          <a:effectLst/>
                          <a:latin typeface="+mn-lt"/>
                          <a:ea typeface="+mn-ea"/>
                          <a:cs typeface="+mn-cs"/>
                        </a:rPr>
                        <a:t>dataset</a:t>
                      </a:r>
                      <a:r>
                        <a:rPr lang="en-US" sz="1200" b="0" i="0" kern="1200" dirty="0">
                          <a:solidFill>
                            <a:schemeClr val="dk1"/>
                          </a:solidFill>
                          <a:effectLst/>
                          <a:latin typeface="+mn-lt"/>
                          <a:ea typeface="+mn-ea"/>
                          <a:cs typeface="+mn-cs"/>
                        </a:rPr>
                        <a:t> for pointing recognition and direction estimation consists of 2M frames, 33 people pointing in various styles annotated for each frame with pointing timings and 3D directions. </a:t>
                      </a:r>
                    </a:p>
                    <a:p>
                      <a:pPr marL="171450" lvl="0" indent="-171450" algn="l" defTabSz="533400">
                        <a:lnSpc>
                          <a:spcPct val="90000"/>
                        </a:lnSpc>
                        <a:spcBef>
                          <a:spcPct val="0"/>
                        </a:spcBef>
                        <a:spcAft>
                          <a:spcPct val="15000"/>
                        </a:spcAft>
                        <a:buFont typeface="Arial" panose="020B0604020202020204" pitchFamily="34" charset="0"/>
                        <a:buChar char="•"/>
                      </a:pPr>
                      <a:r>
                        <a:rPr lang="en-US" sz="1200" b="0" i="0" kern="1200" dirty="0" err="1">
                          <a:solidFill>
                            <a:schemeClr val="dk1"/>
                          </a:solidFill>
                          <a:effectLst/>
                          <a:latin typeface="+mn-lt"/>
                          <a:ea typeface="+mn-ea"/>
                          <a:cs typeface="+mn-cs"/>
                        </a:rPr>
                        <a:t>DeePoint</a:t>
                      </a:r>
                      <a:r>
                        <a:rPr lang="en-US" sz="1200" b="0" i="0" kern="1200" dirty="0">
                          <a:solidFill>
                            <a:schemeClr val="dk1"/>
                          </a:solidFill>
                          <a:effectLst/>
                          <a:latin typeface="+mn-lt"/>
                          <a:ea typeface="+mn-ea"/>
                          <a:cs typeface="+mn-cs"/>
                        </a:rPr>
                        <a:t> is a Transformer-based </a:t>
                      </a:r>
                      <a:r>
                        <a:rPr lang="en-US" sz="1200" b="1" i="0" kern="1200" dirty="0">
                          <a:solidFill>
                            <a:schemeClr val="dk1"/>
                          </a:solidFill>
                          <a:effectLst/>
                          <a:latin typeface="+mn-lt"/>
                          <a:ea typeface="+mn-ea"/>
                          <a:cs typeface="+mn-cs"/>
                        </a:rPr>
                        <a:t>model</a:t>
                      </a:r>
                      <a:r>
                        <a:rPr lang="en-US" sz="1200" b="0" i="0" kern="1200" dirty="0">
                          <a:solidFill>
                            <a:schemeClr val="dk1"/>
                          </a:solidFill>
                          <a:effectLst/>
                          <a:latin typeface="+mn-lt"/>
                          <a:ea typeface="+mn-ea"/>
                          <a:cs typeface="+mn-cs"/>
                        </a:rPr>
                        <a:t> that utilizes the spatial and temporal alignment of body parts, beyond just the hands, for combined recognition and 3D directional estimation of pointing gestures.</a:t>
                      </a: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58</a:t>
                      </a: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Machine Learning, Transformer, Deep Learning</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Paper accepted by the 2023 </a:t>
                      </a:r>
                      <a:r>
                        <a:rPr lang="en-US" sz="1200" b="1" kern="1200" dirty="0"/>
                        <a:t>ICCV</a:t>
                      </a:r>
                      <a:r>
                        <a:rPr lang="en-US" sz="1200" kern="1200" dirty="0"/>
                        <a:t> conference</a:t>
                      </a:r>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Git: </a:t>
                      </a:r>
                      <a:r>
                        <a:rPr lang="en-US" sz="1200" kern="1200" dirty="0">
                          <a:hlinkClick r:id="rId2"/>
                        </a:rPr>
                        <a:t>https://github.com/kyotovision-public/deepoint</a:t>
                      </a:r>
                      <a:endParaRPr lang="en-US" sz="1200" kern="1200" dirty="0"/>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Data: </a:t>
                      </a:r>
                      <a:r>
                        <a:rPr lang="en-US" sz="1200" kern="1200" dirty="0">
                          <a:hlinkClick r:id="rId3"/>
                        </a:rPr>
                        <a:t>https://drive.google.com/drive/folders/1W_49HId_2FLFH0X9Ry8QiTTyaVt2Y0ks</a:t>
                      </a:r>
                      <a:endParaRPr lang="en-US" sz="1200" kern="1200" dirty="0"/>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Limitation: There are not selected objects predicted (their to-do list)</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16</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Highly matches my goal to provide the prediction of finger-pointing 3D vector</a:t>
                      </a:r>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This paper provides both a dataset and model for me to start my praxis</a:t>
                      </a:r>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26</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dirty="0"/>
              <a:t>Annotated Bibliography</a:t>
            </a:r>
          </a:p>
        </p:txBody>
      </p:sp>
    </p:spTree>
    <p:extLst>
      <p:ext uri="{BB962C8B-B14F-4D97-AF65-F5344CB8AC3E}">
        <p14:creationId xmlns:p14="http://schemas.microsoft.com/office/powerpoint/2010/main" val="228244862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76078</TotalTime>
  <Words>6205</Words>
  <Application>Microsoft Macintosh PowerPoint</Application>
  <PresentationFormat>On-screen Show (4:3)</PresentationFormat>
  <Paragraphs>776</Paragraphs>
  <Slides>50</Slides>
  <Notes>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50</vt:i4>
      </vt:variant>
    </vt:vector>
  </HeadingPairs>
  <TitlesOfParts>
    <vt:vector size="55" baseType="lpstr">
      <vt:lpstr>Arial</vt:lpstr>
      <vt:lpstr>Calibri</vt:lpstr>
      <vt:lpstr>Times New Roman</vt:lpstr>
      <vt:lpstr>Custom Design</vt:lpstr>
      <vt:lpstr>1_Custom Design</vt:lpstr>
      <vt:lpstr>Gesture Recognition for Enabling Control of Electrical Devices</vt:lpstr>
      <vt:lpstr>Advisor Feedback Status</vt:lpstr>
      <vt:lpstr>Glossary of Terms</vt:lpstr>
      <vt:lpstr>Acronyms</vt:lpstr>
      <vt:lpstr>Problem Statement</vt:lpstr>
      <vt:lpstr>Thesis Statement</vt:lpstr>
      <vt:lpstr>Research Question Instructions</vt:lpstr>
      <vt:lpstr>Research Question 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Sources List</vt:lpstr>
      <vt:lpstr>Data Source Example</vt:lpstr>
      <vt:lpstr>DeePoint sample metadata</vt:lpstr>
      <vt:lpstr>DeePoint sample metadata (cont)</vt:lpstr>
      <vt:lpstr>PowerPoint Presentation</vt:lpstr>
      <vt:lpstr>PKU-MMD data sample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Appendix</vt:lpstr>
      <vt:lpstr>Architecture for Device Classification System</vt:lpstr>
      <vt:lpstr>DeePoint experiment example</vt:lpstr>
      <vt:lpstr>Similar paper – 2020 ICMI (U. of Saarland, BMW, DFKI)  Title: You Have a Point There: Object Selection Inside an Automobile Using Gaze, Head Pose and Finger Pointing</vt:lpstr>
      <vt:lpstr>Similar paper – 2020 ICMI (U. of Saarland, BMW, DFKI)  Title: You Have a Point There: Object Selection Inside an Automobile Using Gaze, Head Pose and Finger Pointing (Cont.)</vt:lpstr>
      <vt:lpstr>Future Applications using pointing gesture</vt:lpstr>
      <vt:lpstr>AWS Infrastructure</vt:lpstr>
      <vt:lpstr>Training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Sarkani, Shahryar</dc:creator>
  <cp:lastModifiedBy>David Tung (Woven by Toyota, Inc.)</cp:lastModifiedBy>
  <cp:revision>871</cp:revision>
  <cp:lastPrinted>2024-09-26T18:48:23Z</cp:lastPrinted>
  <dcterms:created xsi:type="dcterms:W3CDTF">2020-01-15T21:27:56Z</dcterms:created>
  <dcterms:modified xsi:type="dcterms:W3CDTF">2024-11-21T18:59:47Z</dcterms:modified>
</cp:coreProperties>
</file>